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2" r:id="rId37"/>
    <p:sldId id="291" r:id="rId38"/>
  </p:sldIdLst>
  <p:sldSz cx="9144000" cy="5143500" type="screen16x9"/>
  <p:notesSz cx="6858000" cy="9144000"/>
  <p:embeddedFontLst>
    <p:embeddedFont>
      <p:font typeface="Georgia" panose="02040502050405020303" pitchFamily="18" charset="0"/>
      <p:regular r:id="rId40"/>
      <p:bold r:id="rId41"/>
      <p:italic r:id="rId42"/>
      <p:boldItalic r:id="rId43"/>
    </p:embeddedFont>
    <p:embeddedFont>
      <p:font typeface="Latha" panose="020B0604020202020204" pitchFamily="34" charset="0"/>
      <p:regular r:id="rId44"/>
      <p:bold r:id="rId45"/>
    </p:embeddedFont>
    <p:embeddedFont>
      <p:font typeface="Lato" panose="020F0502020204030203" pitchFamily="34" charset="77"/>
      <p:regular r:id="rId46"/>
      <p:bold r:id="rId47"/>
      <p:italic r:id="rId48"/>
      <p:boldItalic r:id="rId49"/>
    </p:embeddedFont>
    <p:embeddedFont>
      <p:font typeface="Lora" pitchFamily="2" charset="77"/>
      <p:regular r:id="rId50"/>
      <p:bold r:id="rId51"/>
      <p:italic r:id="rId52"/>
      <p:boldItalic r:id="rId53"/>
    </p:embeddedFont>
    <p:embeddedFont>
      <p:font typeface="Raleway" panose="020B0503030101060003" pitchFamily="34" charset="77"/>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24"/>
  </p:normalViewPr>
  <p:slideViewPr>
    <p:cSldViewPr snapToGrid="0">
      <p:cViewPr varScale="1">
        <p:scale>
          <a:sx n="142" d="100"/>
          <a:sy n="142" d="100"/>
        </p:scale>
        <p:origin x="760"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8d003b69e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58d003b69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58d003b69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58d003b69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58d003b69e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58d003b69e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58d003b69e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58d003b69e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58d003b69e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58d003b69e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58d003b69e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58d003b69e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58d003b69e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58d003b69e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8dd03ece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58dd03ec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58dd03ece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58dd03ece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58d003b69e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58d003b69e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6afb044b2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6afb044b2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58d003b69e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58d003b69e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56b0255e8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56b0255e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58d003b69e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58d003b69e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8d003b69e_3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8d003b69e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58d003b69e_3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58d003b69e_3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58d003b69e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58d003b69e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58d003b69e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58d003b69e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58d003b69e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58d003b69e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58d003b69e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58d003b69e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58d003b69e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58d003b69e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56afb044b2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56afb044b2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58d003b69e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58d003b69e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8d003b69e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8d003b69e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58d003b69e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58d003b69e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8d003b69e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8d003b69e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58d003b69e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58d003b69e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56afb044b2_0_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56afb044b2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56afb044b2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56afb044b2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58d003b69e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58d003b69e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56afb044b2_0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56afb044b2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6afb044b2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6afb044b2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58d003b69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58d003b69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58d003b69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58d003b69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58d003b69e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58d003b69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58d003b69e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58d003b69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www.climate.gov"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99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CMPE 257 - Wildfire Prediction Using Machine Learning</a:t>
            </a:r>
            <a:endParaRPr/>
          </a:p>
        </p:txBody>
      </p:sp>
      <p:sp>
        <p:nvSpPr>
          <p:cNvPr id="87" name="Google Shape;87;p1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en"/>
            </a:br>
            <a:br>
              <a:rPr lang="en"/>
            </a:br>
            <a:endParaRPr/>
          </a:p>
        </p:txBody>
      </p:sp>
      <p:sp>
        <p:nvSpPr>
          <p:cNvPr id="88" name="Google Shape;88;p13"/>
          <p:cNvSpPr txBox="1"/>
          <p:nvPr/>
        </p:nvSpPr>
        <p:spPr>
          <a:xfrm>
            <a:off x="840425" y="3714100"/>
            <a:ext cx="6454500" cy="7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dirty="0">
                <a:solidFill>
                  <a:schemeClr val="dk2"/>
                </a:solidFill>
                <a:latin typeface="Raleway"/>
                <a:ea typeface="Raleway"/>
                <a:cs typeface="Raleway"/>
                <a:sym typeface="Raleway"/>
              </a:rPr>
              <a:t>Project Progress Presentation</a:t>
            </a:r>
            <a:endParaRPr sz="3000" dirty="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Output and Plots</a:t>
            </a:r>
            <a:endParaRPr/>
          </a:p>
        </p:txBody>
      </p:sp>
      <p:sp>
        <p:nvSpPr>
          <p:cNvPr id="146" name="Google Shape;146;p22"/>
          <p:cNvSpPr txBox="1">
            <a:spLocks noGrp="1"/>
          </p:cNvSpPr>
          <p:nvPr>
            <p:ph type="body" idx="1"/>
          </p:nvPr>
        </p:nvSpPr>
        <p:spPr>
          <a:xfrm>
            <a:off x="729450" y="1757100"/>
            <a:ext cx="7688700" cy="2917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47" name="Google Shape;147;p22"/>
          <p:cNvPicPr preferRelativeResize="0"/>
          <p:nvPr/>
        </p:nvPicPr>
        <p:blipFill>
          <a:blip r:embed="rId3">
            <a:alphaModFix/>
          </a:blip>
          <a:stretch>
            <a:fillRect/>
          </a:stretch>
        </p:blipFill>
        <p:spPr>
          <a:xfrm>
            <a:off x="5687375" y="3535475"/>
            <a:ext cx="2416575" cy="1480225"/>
          </a:xfrm>
          <a:prstGeom prst="rect">
            <a:avLst/>
          </a:prstGeom>
          <a:noFill/>
          <a:ln>
            <a:noFill/>
          </a:ln>
        </p:spPr>
      </p:pic>
      <p:pic>
        <p:nvPicPr>
          <p:cNvPr id="148" name="Google Shape;148;p22"/>
          <p:cNvPicPr preferRelativeResize="0"/>
          <p:nvPr/>
        </p:nvPicPr>
        <p:blipFill>
          <a:blip r:embed="rId4">
            <a:alphaModFix/>
          </a:blip>
          <a:stretch>
            <a:fillRect/>
          </a:stretch>
        </p:blipFill>
        <p:spPr>
          <a:xfrm>
            <a:off x="5634125" y="1800600"/>
            <a:ext cx="2416575" cy="1671000"/>
          </a:xfrm>
          <a:prstGeom prst="rect">
            <a:avLst/>
          </a:prstGeom>
          <a:noFill/>
          <a:ln>
            <a:noFill/>
          </a:ln>
        </p:spPr>
      </p:pic>
      <p:pic>
        <p:nvPicPr>
          <p:cNvPr id="149" name="Google Shape;149;p22"/>
          <p:cNvPicPr preferRelativeResize="0"/>
          <p:nvPr/>
        </p:nvPicPr>
        <p:blipFill>
          <a:blip r:embed="rId5">
            <a:alphaModFix/>
          </a:blip>
          <a:stretch>
            <a:fillRect/>
          </a:stretch>
        </p:blipFill>
        <p:spPr>
          <a:xfrm>
            <a:off x="780275" y="1853850"/>
            <a:ext cx="4373875" cy="2011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2 - Logistic Regression</a:t>
            </a:r>
            <a:endParaRPr/>
          </a:p>
        </p:txBody>
      </p:sp>
      <p:sp>
        <p:nvSpPr>
          <p:cNvPr id="155" name="Google Shape;155;p2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rgbClr val="3D4251"/>
              </a:buClr>
              <a:buSzPts val="1500"/>
              <a:buFont typeface="Lora"/>
              <a:buChar char="●"/>
            </a:pPr>
            <a:r>
              <a:rPr lang="en" sz="1400" dirty="0">
                <a:cs typeface="Arial"/>
                <a:sym typeface="Lora"/>
              </a:rPr>
              <a:t>Logistic regression is a statistical method for predicting binary classes. The outcome or target variable is dichotomous in nature. Dichotomous means there are only two possible classes.</a:t>
            </a:r>
            <a:endParaRPr sz="1400" dirty="0">
              <a:cs typeface="Arial"/>
              <a:sym typeface="Lora"/>
            </a:endParaRPr>
          </a:p>
          <a:p>
            <a:pPr marL="457200" lvl="0" indent="-323850" algn="l" rtl="0">
              <a:spcBef>
                <a:spcPts val="0"/>
              </a:spcBef>
              <a:spcAft>
                <a:spcPts val="0"/>
              </a:spcAft>
              <a:buClr>
                <a:srgbClr val="3D4251"/>
              </a:buClr>
              <a:buSzPts val="1500"/>
              <a:buFont typeface="Lora"/>
              <a:buChar char="●"/>
            </a:pPr>
            <a:r>
              <a:rPr lang="en" sz="1400" dirty="0">
                <a:cs typeface="Arial"/>
                <a:sym typeface="Lora"/>
              </a:rPr>
              <a:t>For this project Logistic regression will be most appropriate as we will be going to probability of Fire/</a:t>
            </a:r>
            <a:r>
              <a:rPr lang="en" sz="1400" dirty="0" err="1">
                <a:cs typeface="Arial"/>
                <a:sym typeface="Lora"/>
              </a:rPr>
              <a:t>NoFire</a:t>
            </a:r>
            <a:r>
              <a:rPr lang="en" sz="1400" dirty="0">
                <a:cs typeface="Arial"/>
                <a:sym typeface="Lora"/>
              </a:rPr>
              <a:t> in a specific region. </a:t>
            </a:r>
            <a:endParaRPr sz="1400" dirty="0">
              <a:cs typeface="Arial"/>
              <a:sym typeface="Lor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Logistic Regression - Input Data</a:t>
            </a:r>
            <a:endParaRPr/>
          </a:p>
        </p:txBody>
      </p:sp>
      <p:sp>
        <p:nvSpPr>
          <p:cNvPr id="161" name="Google Shape;161;p24"/>
          <p:cNvSpPr txBox="1">
            <a:spLocks noGrp="1"/>
          </p:cNvSpPr>
          <p:nvPr>
            <p:ph type="body" idx="1"/>
          </p:nvPr>
        </p:nvSpPr>
        <p:spPr>
          <a:xfrm>
            <a:off x="727650" y="1853850"/>
            <a:ext cx="7688700" cy="2261100"/>
          </a:xfrm>
          <a:prstGeom prst="rect">
            <a:avLst/>
          </a:prstGeom>
        </p:spPr>
        <p:txBody>
          <a:bodyPr spcFirstLastPara="1" wrap="square" lIns="91425" tIns="91425" rIns="91425" bIns="91425" anchor="t" anchorCtr="0">
            <a:noAutofit/>
          </a:bodyPr>
          <a:lstStyle/>
          <a:p>
            <a:pPr indent="-323850">
              <a:buClr>
                <a:srgbClr val="3D4251"/>
              </a:buClr>
              <a:buSzPts val="1500"/>
              <a:buFont typeface="Lora"/>
              <a:buChar char="●"/>
            </a:pPr>
            <a:r>
              <a:rPr lang="en" dirty="0">
                <a:cs typeface="Arial"/>
              </a:rPr>
              <a:t>We have collected the historic weather data from various source like </a:t>
            </a:r>
            <a:r>
              <a:rPr lang="en" dirty="0">
                <a:cs typeface="Arial"/>
                <a:hlinkClick r:id="rId3">
                  <a:extLst>
                    <a:ext uri="{A12FA001-AC4F-418D-AE19-62706E023703}">
                      <ahyp:hlinkClr xmlns:ahyp="http://schemas.microsoft.com/office/drawing/2018/hyperlinkcolor" val="tx"/>
                    </a:ext>
                  </a:extLst>
                </a:hlinkClick>
              </a:rPr>
              <a:t>www.climate.gov</a:t>
            </a:r>
            <a:r>
              <a:rPr lang="en" dirty="0">
                <a:cs typeface="Arial"/>
              </a:rPr>
              <a:t> and National Center for Environmental Information.</a:t>
            </a:r>
            <a:endParaRPr dirty="0">
              <a:cs typeface="Arial"/>
            </a:endParaRPr>
          </a:p>
          <a:p>
            <a:pPr indent="-323850">
              <a:buClr>
                <a:srgbClr val="3D4251"/>
              </a:buClr>
              <a:buSzPts val="1500"/>
              <a:buFont typeface="Lora"/>
              <a:buChar char="●"/>
            </a:pPr>
            <a:r>
              <a:rPr lang="en" dirty="0">
                <a:cs typeface="Arial"/>
              </a:rPr>
              <a:t>We have 2 years  weather data for San Diego county which has the below attributes.</a:t>
            </a:r>
            <a:endParaRPr dirty="0">
              <a:cs typeface="Arial"/>
            </a:endParaRPr>
          </a:p>
          <a:p>
            <a:pPr marL="457200" lvl="0" indent="0" algn="l" rtl="0">
              <a:spcBef>
                <a:spcPts val="1600"/>
              </a:spcBef>
              <a:spcAft>
                <a:spcPts val="1600"/>
              </a:spcAft>
              <a:buNone/>
            </a:pPr>
            <a:r>
              <a:rPr lang="en" sz="1100" dirty="0">
                <a:solidFill>
                  <a:srgbClr val="000000"/>
                </a:solidFill>
                <a:highlight>
                  <a:srgbClr val="FFFFFF"/>
                </a:highlight>
                <a:latin typeface="Courier New"/>
                <a:ea typeface="Courier New"/>
                <a:cs typeface="Courier New"/>
                <a:sym typeface="Courier New"/>
              </a:rPr>
              <a:t>'Dates', '</a:t>
            </a:r>
            <a:r>
              <a:rPr lang="en" sz="1100" dirty="0" err="1">
                <a:solidFill>
                  <a:srgbClr val="000000"/>
                </a:solidFill>
                <a:highlight>
                  <a:srgbClr val="FFFFFF"/>
                </a:highlight>
                <a:latin typeface="Courier New"/>
                <a:ea typeface="Courier New"/>
                <a:cs typeface="Courier New"/>
                <a:sym typeface="Courier New"/>
              </a:rPr>
              <a:t>MaxTemp</a:t>
            </a:r>
            <a:r>
              <a:rPr lang="en" sz="1100" dirty="0">
                <a:solidFill>
                  <a:srgbClr val="000000"/>
                </a:solidFill>
                <a:highlight>
                  <a:srgbClr val="FFFFFF"/>
                </a:highlight>
                <a:latin typeface="Courier New"/>
                <a:ea typeface="Courier New"/>
                <a:cs typeface="Courier New"/>
                <a:sym typeface="Courier New"/>
              </a:rPr>
              <a:t>', '</a:t>
            </a:r>
            <a:r>
              <a:rPr lang="en" sz="1100" dirty="0" err="1">
                <a:solidFill>
                  <a:srgbClr val="000000"/>
                </a:solidFill>
                <a:highlight>
                  <a:srgbClr val="FFFFFF"/>
                </a:highlight>
                <a:latin typeface="Courier New"/>
                <a:ea typeface="Courier New"/>
                <a:cs typeface="Courier New"/>
                <a:sym typeface="Courier New"/>
              </a:rPr>
              <a:t>AvgTemp</a:t>
            </a:r>
            <a:r>
              <a:rPr lang="en" sz="1100" dirty="0">
                <a:solidFill>
                  <a:srgbClr val="000000"/>
                </a:solidFill>
                <a:highlight>
                  <a:srgbClr val="FFFFFF"/>
                </a:highlight>
                <a:latin typeface="Courier New"/>
                <a:ea typeface="Courier New"/>
                <a:cs typeface="Courier New"/>
                <a:sym typeface="Courier New"/>
              </a:rPr>
              <a:t>', '</a:t>
            </a:r>
            <a:r>
              <a:rPr lang="en" sz="1100" dirty="0" err="1">
                <a:solidFill>
                  <a:srgbClr val="000000"/>
                </a:solidFill>
                <a:highlight>
                  <a:srgbClr val="FFFFFF"/>
                </a:highlight>
                <a:latin typeface="Courier New"/>
                <a:ea typeface="Courier New"/>
                <a:cs typeface="Courier New"/>
                <a:sym typeface="Courier New"/>
              </a:rPr>
              <a:t>MinTemp</a:t>
            </a:r>
            <a:r>
              <a:rPr lang="en" sz="1100" dirty="0">
                <a:solidFill>
                  <a:srgbClr val="000000"/>
                </a:solidFill>
                <a:highlight>
                  <a:srgbClr val="FFFFFF"/>
                </a:highlight>
                <a:latin typeface="Courier New"/>
                <a:ea typeface="Courier New"/>
                <a:cs typeface="Courier New"/>
                <a:sym typeface="Courier New"/>
              </a:rPr>
              <a:t>', '</a:t>
            </a:r>
            <a:r>
              <a:rPr lang="en" sz="1100" dirty="0" err="1">
                <a:solidFill>
                  <a:srgbClr val="000000"/>
                </a:solidFill>
                <a:highlight>
                  <a:srgbClr val="FFFFFF"/>
                </a:highlight>
                <a:latin typeface="Courier New"/>
                <a:ea typeface="Courier New"/>
                <a:cs typeface="Courier New"/>
                <a:sym typeface="Courier New"/>
              </a:rPr>
              <a:t>MaxDew</a:t>
            </a:r>
            <a:r>
              <a:rPr lang="en" sz="1100" dirty="0">
                <a:solidFill>
                  <a:srgbClr val="000000"/>
                </a:solidFill>
                <a:highlight>
                  <a:srgbClr val="FFFFFF"/>
                </a:highlight>
                <a:latin typeface="Courier New"/>
                <a:ea typeface="Courier New"/>
                <a:cs typeface="Courier New"/>
                <a:sym typeface="Courier New"/>
              </a:rPr>
              <a:t>', '</a:t>
            </a:r>
            <a:r>
              <a:rPr lang="en" sz="1100" dirty="0" err="1">
                <a:solidFill>
                  <a:srgbClr val="000000"/>
                </a:solidFill>
                <a:highlight>
                  <a:srgbClr val="FFFFFF"/>
                </a:highlight>
                <a:latin typeface="Courier New"/>
                <a:ea typeface="Courier New"/>
                <a:cs typeface="Courier New"/>
                <a:sym typeface="Courier New"/>
              </a:rPr>
              <a:t>AvgDew</a:t>
            </a:r>
            <a:r>
              <a:rPr lang="en" sz="1100" dirty="0">
                <a:solidFill>
                  <a:srgbClr val="000000"/>
                </a:solidFill>
                <a:highlight>
                  <a:srgbClr val="FFFFFF"/>
                </a:highlight>
                <a:latin typeface="Courier New"/>
                <a:ea typeface="Courier New"/>
                <a:cs typeface="Courier New"/>
                <a:sym typeface="Courier New"/>
              </a:rPr>
              <a:t>', '</a:t>
            </a:r>
            <a:r>
              <a:rPr lang="en" sz="1100" dirty="0" err="1">
                <a:solidFill>
                  <a:srgbClr val="000000"/>
                </a:solidFill>
                <a:highlight>
                  <a:srgbClr val="FFFFFF"/>
                </a:highlight>
                <a:latin typeface="Courier New"/>
                <a:ea typeface="Courier New"/>
                <a:cs typeface="Courier New"/>
                <a:sym typeface="Courier New"/>
              </a:rPr>
              <a:t>MinDew</a:t>
            </a:r>
            <a:r>
              <a:rPr lang="en" sz="1100" dirty="0">
                <a:solidFill>
                  <a:srgbClr val="000000"/>
                </a:solidFill>
                <a:highlight>
                  <a:srgbClr val="FFFFFF"/>
                </a:highlight>
                <a:latin typeface="Courier New"/>
                <a:ea typeface="Courier New"/>
                <a:cs typeface="Courier New"/>
                <a:sym typeface="Courier New"/>
              </a:rPr>
              <a:t>', '</a:t>
            </a:r>
            <a:r>
              <a:rPr lang="en" sz="1100" dirty="0" err="1">
                <a:solidFill>
                  <a:srgbClr val="000000"/>
                </a:solidFill>
                <a:highlight>
                  <a:srgbClr val="FFFFFF"/>
                </a:highlight>
                <a:latin typeface="Courier New"/>
                <a:ea typeface="Courier New"/>
                <a:cs typeface="Courier New"/>
                <a:sym typeface="Courier New"/>
              </a:rPr>
              <a:t>MaxHumid</a:t>
            </a:r>
            <a:r>
              <a:rPr lang="en" sz="1100" dirty="0">
                <a:solidFill>
                  <a:srgbClr val="000000"/>
                </a:solidFill>
                <a:highlight>
                  <a:srgbClr val="FFFFFF"/>
                </a:highlight>
                <a:latin typeface="Courier New"/>
                <a:ea typeface="Courier New"/>
                <a:cs typeface="Courier New"/>
                <a:sym typeface="Courier New"/>
              </a:rPr>
              <a:t>', '</a:t>
            </a:r>
            <a:r>
              <a:rPr lang="en" sz="1100" dirty="0" err="1">
                <a:solidFill>
                  <a:srgbClr val="000000"/>
                </a:solidFill>
                <a:highlight>
                  <a:srgbClr val="FFFFFF"/>
                </a:highlight>
                <a:latin typeface="Courier New"/>
                <a:ea typeface="Courier New"/>
                <a:cs typeface="Courier New"/>
                <a:sym typeface="Courier New"/>
              </a:rPr>
              <a:t>MinHumid</a:t>
            </a:r>
            <a:r>
              <a:rPr lang="en" sz="1100" dirty="0">
                <a:solidFill>
                  <a:srgbClr val="000000"/>
                </a:solidFill>
                <a:highlight>
                  <a:srgbClr val="FFFFFF"/>
                </a:highlight>
                <a:latin typeface="Courier New"/>
                <a:ea typeface="Courier New"/>
                <a:cs typeface="Courier New"/>
                <a:sym typeface="Courier New"/>
              </a:rPr>
              <a:t>', '</a:t>
            </a:r>
            <a:r>
              <a:rPr lang="en" sz="1100" dirty="0" err="1">
                <a:solidFill>
                  <a:srgbClr val="000000"/>
                </a:solidFill>
                <a:highlight>
                  <a:srgbClr val="FFFFFF"/>
                </a:highlight>
                <a:latin typeface="Courier New"/>
                <a:ea typeface="Courier New"/>
                <a:cs typeface="Courier New"/>
                <a:sym typeface="Courier New"/>
              </a:rPr>
              <a:t>MaxWind</a:t>
            </a:r>
            <a:r>
              <a:rPr lang="en" sz="1100" dirty="0">
                <a:solidFill>
                  <a:srgbClr val="000000"/>
                </a:solidFill>
                <a:highlight>
                  <a:srgbClr val="FFFFFF"/>
                </a:highlight>
                <a:latin typeface="Courier New"/>
                <a:ea typeface="Courier New"/>
                <a:cs typeface="Courier New"/>
                <a:sym typeface="Courier New"/>
              </a:rPr>
              <a:t>', '</a:t>
            </a:r>
            <a:r>
              <a:rPr lang="en" sz="1100" dirty="0" err="1">
                <a:solidFill>
                  <a:srgbClr val="000000"/>
                </a:solidFill>
                <a:highlight>
                  <a:srgbClr val="FFFFFF"/>
                </a:highlight>
                <a:latin typeface="Courier New"/>
                <a:ea typeface="Courier New"/>
                <a:cs typeface="Courier New"/>
                <a:sym typeface="Courier New"/>
              </a:rPr>
              <a:t>MinWind</a:t>
            </a:r>
            <a:r>
              <a:rPr lang="en" sz="1100" dirty="0">
                <a:solidFill>
                  <a:srgbClr val="000000"/>
                </a:solidFill>
                <a:highlight>
                  <a:srgbClr val="FFFFFF"/>
                </a:highlight>
                <a:latin typeface="Courier New"/>
                <a:ea typeface="Courier New"/>
                <a:cs typeface="Courier New"/>
                <a:sym typeface="Courier New"/>
              </a:rPr>
              <a:t>', '</a:t>
            </a:r>
            <a:r>
              <a:rPr lang="en" sz="1100" dirty="0" err="1">
                <a:solidFill>
                  <a:srgbClr val="000000"/>
                </a:solidFill>
                <a:highlight>
                  <a:srgbClr val="FFFFFF"/>
                </a:highlight>
                <a:latin typeface="Courier New"/>
                <a:ea typeface="Courier New"/>
                <a:cs typeface="Courier New"/>
                <a:sym typeface="Courier New"/>
              </a:rPr>
              <a:t>MaxPressure</a:t>
            </a:r>
            <a:r>
              <a:rPr lang="en" sz="1100" dirty="0">
                <a:solidFill>
                  <a:srgbClr val="000000"/>
                </a:solidFill>
                <a:highlight>
                  <a:srgbClr val="FFFFFF"/>
                </a:highlight>
                <a:latin typeface="Courier New"/>
                <a:ea typeface="Courier New"/>
                <a:cs typeface="Courier New"/>
                <a:sym typeface="Courier New"/>
              </a:rPr>
              <a:t>', '</a:t>
            </a:r>
            <a:r>
              <a:rPr lang="en" sz="1100" dirty="0" err="1">
                <a:solidFill>
                  <a:srgbClr val="000000"/>
                </a:solidFill>
                <a:highlight>
                  <a:srgbClr val="FFFFFF"/>
                </a:highlight>
                <a:latin typeface="Courier New"/>
                <a:ea typeface="Courier New"/>
                <a:cs typeface="Courier New"/>
                <a:sym typeface="Courier New"/>
              </a:rPr>
              <a:t>MinPressure</a:t>
            </a:r>
            <a:r>
              <a:rPr lang="en" sz="1100" dirty="0">
                <a:solidFill>
                  <a:srgbClr val="000000"/>
                </a:solidFill>
                <a:highlight>
                  <a:srgbClr val="FFFFFF"/>
                </a:highlight>
                <a:latin typeface="Courier New"/>
                <a:ea typeface="Courier New"/>
                <a:cs typeface="Courier New"/>
                <a:sym typeface="Courier New"/>
              </a:rPr>
              <a:t>', '</a:t>
            </a:r>
            <a:r>
              <a:rPr lang="en" sz="1100" dirty="0" err="1">
                <a:solidFill>
                  <a:srgbClr val="000000"/>
                </a:solidFill>
                <a:highlight>
                  <a:srgbClr val="FFFFFF"/>
                </a:highlight>
                <a:latin typeface="Courier New"/>
                <a:ea typeface="Courier New"/>
                <a:cs typeface="Courier New"/>
                <a:sym typeface="Courier New"/>
              </a:rPr>
              <a:t>AvgPrecipitation</a:t>
            </a:r>
            <a:r>
              <a:rPr lang="en" sz="1100" dirty="0">
                <a:solidFill>
                  <a:srgbClr val="000000"/>
                </a:solidFill>
                <a:highlight>
                  <a:srgbClr val="FFFFFF"/>
                </a:highlight>
                <a:latin typeface="Courier New"/>
                <a:ea typeface="Courier New"/>
                <a:cs typeface="Courier New"/>
                <a:sym typeface="Courier New"/>
              </a:rPr>
              <a:t>', 'Class'</a:t>
            </a:r>
            <a:endParaRPr dirty="0"/>
          </a:p>
        </p:txBody>
      </p:sp>
      <p:pic>
        <p:nvPicPr>
          <p:cNvPr id="162" name="Google Shape;162;p24"/>
          <p:cNvPicPr preferRelativeResize="0"/>
          <p:nvPr/>
        </p:nvPicPr>
        <p:blipFill>
          <a:blip r:embed="rId4">
            <a:alphaModFix/>
          </a:blip>
          <a:stretch>
            <a:fillRect/>
          </a:stretch>
        </p:blipFill>
        <p:spPr>
          <a:xfrm>
            <a:off x="81550" y="3496175"/>
            <a:ext cx="8984500" cy="163158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Logistic Regression - Pre Processing</a:t>
            </a:r>
            <a:endParaRPr/>
          </a:p>
        </p:txBody>
      </p:sp>
      <p:sp>
        <p:nvSpPr>
          <p:cNvPr id="168" name="Google Shape;168;p2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lvl="0" indent="-323850">
              <a:buClr>
                <a:srgbClr val="3D4251"/>
              </a:buClr>
              <a:buSzPts val="1500"/>
              <a:buFont typeface="Lora"/>
              <a:buChar char="●"/>
            </a:pPr>
            <a:r>
              <a:rPr lang="en" sz="1400" dirty="0">
                <a:cs typeface="Arial"/>
                <a:sym typeface="Georgia"/>
              </a:rPr>
              <a:t>First step is usually importing the libraries that will be needed in the program. </a:t>
            </a:r>
            <a:endParaRPr sz="1400" dirty="0">
              <a:cs typeface="Arial"/>
              <a:sym typeface="Georgia"/>
            </a:endParaRPr>
          </a:p>
          <a:p>
            <a:pPr lvl="0" indent="-323850">
              <a:buClr>
                <a:srgbClr val="3D4251"/>
              </a:buClr>
              <a:buSzPts val="1500"/>
              <a:buFont typeface="Lora"/>
              <a:buChar char="●"/>
            </a:pPr>
            <a:r>
              <a:rPr lang="en" sz="1400" dirty="0">
                <a:cs typeface="Arial"/>
                <a:sym typeface="Georgia"/>
              </a:rPr>
              <a:t>Import the dataset and read it using a method called </a:t>
            </a:r>
            <a:r>
              <a:rPr lang="en" sz="1400" dirty="0" err="1">
                <a:cs typeface="Arial"/>
                <a:sym typeface="Georgia"/>
              </a:rPr>
              <a:t>read_csv</a:t>
            </a:r>
            <a:r>
              <a:rPr lang="en" sz="1400" dirty="0">
                <a:cs typeface="Arial"/>
                <a:sym typeface="Georgia"/>
              </a:rPr>
              <a:t> which can be found in the library called pandas.</a:t>
            </a:r>
            <a:endParaRPr sz="1400" dirty="0">
              <a:cs typeface="Arial"/>
              <a:sym typeface="Georgia"/>
            </a:endParaRPr>
          </a:p>
          <a:p>
            <a:pPr lvl="0" indent="-323850">
              <a:buClr>
                <a:srgbClr val="3D4251"/>
              </a:buClr>
              <a:buSzPts val="1500"/>
              <a:buFont typeface="Lora"/>
              <a:buChar char="●"/>
            </a:pPr>
            <a:r>
              <a:rPr lang="en" sz="1400" dirty="0">
                <a:cs typeface="Arial"/>
                <a:sym typeface="Georgia"/>
              </a:rPr>
              <a:t>Some data are missing in the dataset so we used Imputer which will help us take care of the missing data.</a:t>
            </a:r>
            <a:endParaRPr sz="1400" dirty="0">
              <a:cs typeface="Arial"/>
              <a:sym typeface="Georgia"/>
            </a:endParaRPr>
          </a:p>
          <a:p>
            <a:pPr lvl="0" indent="-323850">
              <a:buClr>
                <a:srgbClr val="3D4251"/>
              </a:buClr>
              <a:buSzPts val="1500"/>
              <a:buFont typeface="Lora"/>
              <a:buChar char="●"/>
            </a:pPr>
            <a:r>
              <a:rPr lang="en" sz="1400" dirty="0">
                <a:cs typeface="Arial"/>
                <a:sym typeface="Georgia"/>
              </a:rPr>
              <a:t>we split dataset into  Training set and a Test set in ratio of 70:30</a:t>
            </a:r>
            <a:endParaRPr sz="1400" dirty="0">
              <a:cs typeface="Arial"/>
              <a:sym typeface="Georgia"/>
            </a:endParaRPr>
          </a:p>
          <a:p>
            <a:pPr marL="0" lvl="0" indent="0" algn="l" rtl="0">
              <a:spcBef>
                <a:spcPts val="0"/>
              </a:spcBef>
              <a:spcAft>
                <a:spcPts val="1600"/>
              </a:spcAft>
              <a:buNone/>
            </a:pP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Logistic Regression - Pre Processing</a:t>
            </a:r>
            <a:endParaRPr/>
          </a:p>
          <a:p>
            <a:pPr marL="0" lvl="0" indent="0" algn="l" rtl="0">
              <a:spcBef>
                <a:spcPts val="0"/>
              </a:spcBef>
              <a:spcAft>
                <a:spcPts val="0"/>
              </a:spcAft>
              <a:buNone/>
            </a:pPr>
            <a:endParaRPr/>
          </a:p>
        </p:txBody>
      </p:sp>
      <p:sp>
        <p:nvSpPr>
          <p:cNvPr id="174" name="Google Shape;174;p26"/>
          <p:cNvSpPr txBox="1">
            <a:spLocks noGrp="1"/>
          </p:cNvSpPr>
          <p:nvPr>
            <p:ph type="body" idx="1"/>
          </p:nvPr>
        </p:nvSpPr>
        <p:spPr>
          <a:xfrm>
            <a:off x="727650" y="1853850"/>
            <a:ext cx="7688700" cy="2261100"/>
          </a:xfrm>
          <a:prstGeom prst="rect">
            <a:avLst/>
          </a:prstGeom>
        </p:spPr>
        <p:txBody>
          <a:bodyPr spcFirstLastPara="1" wrap="square" lIns="91425" tIns="91425" rIns="91425" bIns="91425" anchor="t" anchorCtr="0">
            <a:noAutofit/>
          </a:bodyPr>
          <a:lstStyle/>
          <a:p>
            <a:pPr indent="-323850">
              <a:buClr>
                <a:srgbClr val="3D4251"/>
              </a:buClr>
              <a:buSzPts val="1500"/>
              <a:buFont typeface="Lora"/>
              <a:buChar char="●"/>
            </a:pPr>
            <a:r>
              <a:rPr lang="en" sz="1400" dirty="0">
                <a:cs typeface="Arial"/>
                <a:sym typeface="Georgia"/>
              </a:rPr>
              <a:t>5. Used SMOTE Algorithm (Synthetic Minority Oversampling Technique) for sampling the data.</a:t>
            </a:r>
            <a:endParaRPr sz="1400" dirty="0">
              <a:cs typeface="Arial"/>
              <a:sym typeface="Georgia"/>
            </a:endParaRPr>
          </a:p>
          <a:p>
            <a:pPr marL="0" lvl="0" indent="0" algn="l" rtl="0">
              <a:lnSpc>
                <a:spcPct val="158000"/>
              </a:lnSpc>
              <a:spcBef>
                <a:spcPts val="500"/>
              </a:spcBef>
              <a:spcAft>
                <a:spcPts val="0"/>
              </a:spcAft>
              <a:buNone/>
            </a:pPr>
            <a:endParaRPr sz="1600" dirty="0">
              <a:solidFill>
                <a:srgbClr val="000000"/>
              </a:solidFill>
              <a:highlight>
                <a:srgbClr val="FFFFFF"/>
              </a:highlight>
              <a:latin typeface="Georgia"/>
              <a:ea typeface="Georgia"/>
              <a:cs typeface="Georgia"/>
              <a:sym typeface="Georgia"/>
            </a:endParaRPr>
          </a:p>
          <a:p>
            <a:pPr marL="0" lvl="0" indent="0" algn="l" rtl="0">
              <a:spcBef>
                <a:spcPts val="0"/>
              </a:spcBef>
              <a:spcAft>
                <a:spcPts val="1600"/>
              </a:spcAft>
              <a:buNone/>
            </a:pPr>
            <a:endParaRPr dirty="0"/>
          </a:p>
        </p:txBody>
      </p:sp>
      <p:pic>
        <p:nvPicPr>
          <p:cNvPr id="175" name="Google Shape;175;p26"/>
          <p:cNvPicPr preferRelativeResize="0"/>
          <p:nvPr/>
        </p:nvPicPr>
        <p:blipFill>
          <a:blip r:embed="rId3">
            <a:alphaModFix/>
          </a:blip>
          <a:stretch>
            <a:fillRect/>
          </a:stretch>
        </p:blipFill>
        <p:spPr>
          <a:xfrm>
            <a:off x="428859" y="2580319"/>
            <a:ext cx="8628992" cy="2261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Logistic Regression?</a:t>
            </a:r>
            <a:endParaRPr/>
          </a:p>
        </p:txBody>
      </p:sp>
      <p:sp>
        <p:nvSpPr>
          <p:cNvPr id="181" name="Google Shape;181;p2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marR="279400" lvl="0" indent="-330200" algn="l" rtl="0">
              <a:lnSpc>
                <a:spcPct val="100000"/>
              </a:lnSpc>
              <a:spcBef>
                <a:spcPts val="0"/>
              </a:spcBef>
              <a:spcAft>
                <a:spcPts val="0"/>
              </a:spcAft>
              <a:buClr>
                <a:srgbClr val="333333"/>
              </a:buClr>
              <a:buSzPts val="1600"/>
              <a:buFont typeface="Georgia"/>
              <a:buChar char="●"/>
            </a:pPr>
            <a:r>
              <a:rPr lang="en" sz="1400" dirty="0">
                <a:cs typeface="Arial"/>
                <a:sym typeface="Georgia"/>
              </a:rPr>
              <a:t>It is more robust: the independent variables don’t have to be normally distributed, or have equal variance in each group</a:t>
            </a:r>
            <a:endParaRPr sz="1400" dirty="0">
              <a:cs typeface="Arial"/>
              <a:sym typeface="Georgia"/>
            </a:endParaRPr>
          </a:p>
          <a:p>
            <a:pPr marL="457200" marR="279400" lvl="0" indent="-330200" algn="l" rtl="0">
              <a:lnSpc>
                <a:spcPct val="100000"/>
              </a:lnSpc>
              <a:spcBef>
                <a:spcPts val="0"/>
              </a:spcBef>
              <a:spcAft>
                <a:spcPts val="0"/>
              </a:spcAft>
              <a:buClr>
                <a:srgbClr val="333333"/>
              </a:buClr>
              <a:buSzPts val="1600"/>
              <a:buFont typeface="Georgia"/>
              <a:buChar char="●"/>
            </a:pPr>
            <a:r>
              <a:rPr lang="en" sz="1400" dirty="0">
                <a:cs typeface="Arial"/>
                <a:sym typeface="Georgia"/>
              </a:rPr>
              <a:t>It does not assume a linear relationship between the input and output variables</a:t>
            </a:r>
            <a:endParaRPr sz="1400" dirty="0">
              <a:cs typeface="Arial"/>
              <a:sym typeface="Georgia"/>
            </a:endParaRPr>
          </a:p>
          <a:p>
            <a:pPr marL="457200" marR="279400" lvl="0" indent="-330200" algn="l" rtl="0">
              <a:lnSpc>
                <a:spcPct val="100000"/>
              </a:lnSpc>
              <a:spcBef>
                <a:spcPts val="0"/>
              </a:spcBef>
              <a:spcAft>
                <a:spcPts val="0"/>
              </a:spcAft>
              <a:buClr>
                <a:srgbClr val="333333"/>
              </a:buClr>
              <a:buSzPts val="1600"/>
              <a:buFont typeface="Georgia"/>
              <a:buChar char="●"/>
            </a:pPr>
            <a:r>
              <a:rPr lang="en" sz="1400" dirty="0">
                <a:cs typeface="Arial"/>
                <a:sym typeface="Georgia"/>
              </a:rPr>
              <a:t>It can handle nonlinear effects.</a:t>
            </a:r>
            <a:endParaRPr sz="1400" dirty="0">
              <a:cs typeface="Arial"/>
              <a:sym typeface="Georgia"/>
            </a:endParaRPr>
          </a:p>
          <a:p>
            <a:pPr marL="457200" marR="279400" lvl="0" indent="-330200" algn="l" rtl="0">
              <a:lnSpc>
                <a:spcPct val="100000"/>
              </a:lnSpc>
              <a:spcBef>
                <a:spcPts val="0"/>
              </a:spcBef>
              <a:spcAft>
                <a:spcPts val="0"/>
              </a:spcAft>
              <a:buClr>
                <a:srgbClr val="333333"/>
              </a:buClr>
              <a:buSzPts val="1600"/>
              <a:buFont typeface="Georgia"/>
              <a:buChar char="●"/>
            </a:pPr>
            <a:r>
              <a:rPr lang="en" sz="1400" dirty="0">
                <a:cs typeface="Arial"/>
                <a:sym typeface="Georgia"/>
              </a:rPr>
              <a:t>There is no homogeneity of variance assumption.</a:t>
            </a:r>
            <a:endParaRPr sz="1400" dirty="0">
              <a:cs typeface="Arial"/>
              <a:sym typeface="Georgia"/>
            </a:endParaRPr>
          </a:p>
          <a:p>
            <a:pPr marL="457200" marR="279400" lvl="0" indent="-330200" algn="l" rtl="0">
              <a:lnSpc>
                <a:spcPct val="100000"/>
              </a:lnSpc>
              <a:spcBef>
                <a:spcPts val="0"/>
              </a:spcBef>
              <a:spcAft>
                <a:spcPts val="0"/>
              </a:spcAft>
              <a:buClr>
                <a:srgbClr val="333333"/>
              </a:buClr>
              <a:buSzPts val="1600"/>
              <a:buFont typeface="Georgia"/>
              <a:buChar char="●"/>
            </a:pPr>
            <a:r>
              <a:rPr lang="en" sz="1400" dirty="0">
                <a:cs typeface="Arial"/>
                <a:sym typeface="Georgia"/>
              </a:rPr>
              <a:t>Normally distributed error terms are not assumed.</a:t>
            </a:r>
            <a:endParaRPr sz="1400" dirty="0">
              <a:cs typeface="Arial"/>
              <a:sym typeface="Georgia"/>
            </a:endParaRPr>
          </a:p>
          <a:p>
            <a:pPr marL="457200" marR="279400" lvl="0" indent="-330200" algn="l" rtl="0">
              <a:lnSpc>
                <a:spcPct val="100000"/>
              </a:lnSpc>
              <a:spcBef>
                <a:spcPts val="0"/>
              </a:spcBef>
              <a:spcAft>
                <a:spcPts val="0"/>
              </a:spcAft>
              <a:buClr>
                <a:srgbClr val="333333"/>
              </a:buClr>
              <a:buSzPts val="1600"/>
              <a:buFont typeface="Georgia"/>
              <a:buChar char="●"/>
            </a:pPr>
            <a:r>
              <a:rPr lang="en" sz="1400" dirty="0">
                <a:cs typeface="Arial"/>
                <a:sym typeface="Georgia"/>
              </a:rPr>
              <a:t>It does not require that the independents be an interval.</a:t>
            </a:r>
            <a:endParaRPr sz="1400" dirty="0">
              <a:cs typeface="Arial"/>
              <a:sym typeface="Georgia"/>
            </a:endParaRPr>
          </a:p>
          <a:p>
            <a:pPr marL="457200" marR="279400" lvl="0" indent="-330200" algn="l" rtl="0">
              <a:lnSpc>
                <a:spcPct val="100000"/>
              </a:lnSpc>
              <a:spcBef>
                <a:spcPts val="0"/>
              </a:spcBef>
              <a:spcAft>
                <a:spcPts val="0"/>
              </a:spcAft>
              <a:buClr>
                <a:srgbClr val="333333"/>
              </a:buClr>
              <a:buSzPts val="1600"/>
              <a:buFont typeface="Georgia"/>
              <a:buChar char="●"/>
            </a:pPr>
            <a:r>
              <a:rPr lang="en" sz="1400" dirty="0">
                <a:cs typeface="Arial"/>
                <a:sym typeface="Georgia"/>
              </a:rPr>
              <a:t>It does not require that the independents be unbounded.</a:t>
            </a:r>
            <a:endParaRPr sz="1400" dirty="0">
              <a:cs typeface="Arial"/>
              <a:sym typeface="Georgi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8"/>
          <p:cNvSpPr txBox="1">
            <a:spLocks noGrp="1"/>
          </p:cNvSpPr>
          <p:nvPr>
            <p:ph type="title"/>
          </p:nvPr>
        </p:nvSpPr>
        <p:spPr>
          <a:xfrm>
            <a:off x="727650" y="545275"/>
            <a:ext cx="7688700" cy="64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Output and Plots</a:t>
            </a:r>
            <a:endParaRPr/>
          </a:p>
        </p:txBody>
      </p:sp>
      <p:sp>
        <p:nvSpPr>
          <p:cNvPr id="187" name="Google Shape;187;p2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88" name="Google Shape;188;p28"/>
          <p:cNvPicPr preferRelativeResize="0"/>
          <p:nvPr/>
        </p:nvPicPr>
        <p:blipFill>
          <a:blip r:embed="rId3">
            <a:alphaModFix/>
          </a:blip>
          <a:stretch>
            <a:fillRect/>
          </a:stretch>
        </p:blipFill>
        <p:spPr>
          <a:xfrm>
            <a:off x="304800" y="1333775"/>
            <a:ext cx="8839201" cy="861415"/>
          </a:xfrm>
          <a:prstGeom prst="rect">
            <a:avLst/>
          </a:prstGeom>
          <a:noFill/>
          <a:ln>
            <a:noFill/>
          </a:ln>
        </p:spPr>
      </p:pic>
      <p:pic>
        <p:nvPicPr>
          <p:cNvPr id="189" name="Google Shape;189;p28"/>
          <p:cNvPicPr preferRelativeResize="0"/>
          <p:nvPr/>
        </p:nvPicPr>
        <p:blipFill>
          <a:blip r:embed="rId4">
            <a:alphaModFix/>
          </a:blip>
          <a:stretch>
            <a:fillRect/>
          </a:stretch>
        </p:blipFill>
        <p:spPr>
          <a:xfrm>
            <a:off x="575375" y="2138123"/>
            <a:ext cx="4367875" cy="2805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9"/>
          <p:cNvSpPr txBox="1">
            <a:spLocks noGrp="1"/>
          </p:cNvSpPr>
          <p:nvPr>
            <p:ph type="title"/>
          </p:nvPr>
        </p:nvSpPr>
        <p:spPr>
          <a:xfrm>
            <a:off x="729450" y="572650"/>
            <a:ext cx="7688700" cy="56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Statistics</a:t>
            </a:r>
            <a:endParaRPr/>
          </a:p>
        </p:txBody>
      </p:sp>
      <p:sp>
        <p:nvSpPr>
          <p:cNvPr id="195" name="Google Shape;195;p29"/>
          <p:cNvSpPr txBox="1">
            <a:spLocks noGrp="1"/>
          </p:cNvSpPr>
          <p:nvPr>
            <p:ph type="body" idx="1"/>
          </p:nvPr>
        </p:nvSpPr>
        <p:spPr>
          <a:xfrm>
            <a:off x="484700" y="1298100"/>
            <a:ext cx="7995900" cy="3845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                                                                                                                                                      This Pie Chart show how different                             attribute                                                                                                                                               attribute affect wild fire  .                              </a:t>
            </a:r>
            <a:endParaRPr/>
          </a:p>
        </p:txBody>
      </p:sp>
      <p:pic>
        <p:nvPicPr>
          <p:cNvPr id="196" name="Google Shape;196;p29"/>
          <p:cNvPicPr preferRelativeResize="0"/>
          <p:nvPr/>
        </p:nvPicPr>
        <p:blipFill>
          <a:blip r:embed="rId3">
            <a:alphaModFix/>
          </a:blip>
          <a:stretch>
            <a:fillRect/>
          </a:stretch>
        </p:blipFill>
        <p:spPr>
          <a:xfrm>
            <a:off x="484700" y="1228625"/>
            <a:ext cx="4820725" cy="3588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0"/>
          <p:cNvSpPr txBox="1">
            <a:spLocks noGrp="1"/>
          </p:cNvSpPr>
          <p:nvPr>
            <p:ph type="title"/>
          </p:nvPr>
        </p:nvSpPr>
        <p:spPr>
          <a:xfrm>
            <a:off x="4365812" y="1676400"/>
            <a:ext cx="2563906" cy="50202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2" name="Google Shape;202;p30"/>
          <p:cNvSpPr txBox="1">
            <a:spLocks noGrp="1"/>
          </p:cNvSpPr>
          <p:nvPr>
            <p:ph type="body" idx="1"/>
          </p:nvPr>
        </p:nvSpPr>
        <p:spPr>
          <a:xfrm>
            <a:off x="3406588" y="2078875"/>
            <a:ext cx="2357718"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pic>
        <p:nvPicPr>
          <p:cNvPr id="203" name="Google Shape;203;p30"/>
          <p:cNvPicPr preferRelativeResize="0"/>
          <p:nvPr/>
        </p:nvPicPr>
        <p:blipFill>
          <a:blip r:embed="rId3">
            <a:alphaModFix/>
          </a:blip>
          <a:stretch>
            <a:fillRect/>
          </a:stretch>
        </p:blipFill>
        <p:spPr>
          <a:xfrm>
            <a:off x="806823" y="1027515"/>
            <a:ext cx="7688700" cy="397136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Dimension 2 - Satellite Images</a:t>
            </a:r>
            <a:endParaRPr/>
          </a:p>
        </p:txBody>
      </p:sp>
      <p:sp>
        <p:nvSpPr>
          <p:cNvPr id="209" name="Google Shape;209;p31"/>
          <p:cNvSpPr txBox="1">
            <a:spLocks noGrp="1"/>
          </p:cNvSpPr>
          <p:nvPr>
            <p:ph type="body" idx="1"/>
          </p:nvPr>
        </p:nvSpPr>
        <p:spPr>
          <a:xfrm>
            <a:off x="729450" y="2017175"/>
            <a:ext cx="7688700" cy="2322900"/>
          </a:xfrm>
          <a:prstGeom prst="rect">
            <a:avLst/>
          </a:prstGeom>
        </p:spPr>
        <p:txBody>
          <a:bodyPr spcFirstLastPara="1" wrap="square" lIns="91425" tIns="91425" rIns="91425" bIns="91425" anchor="t" anchorCtr="0">
            <a:noAutofit/>
          </a:bodyPr>
          <a:lstStyle/>
          <a:p>
            <a:pPr marR="279400" indent="-330200">
              <a:lnSpc>
                <a:spcPct val="100000"/>
              </a:lnSpc>
              <a:buClr>
                <a:srgbClr val="333333"/>
              </a:buClr>
              <a:buSzPts val="1600"/>
              <a:buFont typeface="Georgia"/>
              <a:buChar char="●"/>
            </a:pPr>
            <a:r>
              <a:rPr lang="en" sz="1400" dirty="0">
                <a:cs typeface="Arial"/>
                <a:sym typeface="Arial"/>
              </a:rPr>
              <a:t>The fire prediction is handled by early detection of smoke and very small flames</a:t>
            </a:r>
            <a:endParaRPr sz="1400" dirty="0">
              <a:cs typeface="Arial"/>
              <a:sym typeface="Arial"/>
            </a:endParaRPr>
          </a:p>
          <a:p>
            <a:pPr marR="279400" indent="-330200">
              <a:lnSpc>
                <a:spcPct val="100000"/>
              </a:lnSpc>
              <a:buClr>
                <a:srgbClr val="333333"/>
              </a:buClr>
              <a:buSzPts val="1600"/>
              <a:buFont typeface="Georgia"/>
              <a:buChar char="●"/>
            </a:pPr>
            <a:r>
              <a:rPr lang="en" sz="1400" dirty="0">
                <a:cs typeface="Arial"/>
                <a:sym typeface="Arial"/>
              </a:rPr>
              <a:t>One model for localized detection and one model for validating the classification connected together using ensemble methods.</a:t>
            </a:r>
            <a:endParaRPr sz="1400" dirty="0">
              <a:cs typeface="Arial"/>
              <a:sym typeface="Arial"/>
            </a:endParaRPr>
          </a:p>
          <a:p>
            <a:pPr marR="279400" indent="-330200">
              <a:lnSpc>
                <a:spcPct val="100000"/>
              </a:lnSpc>
              <a:buClr>
                <a:srgbClr val="333333"/>
              </a:buClr>
              <a:buSzPts val="1600"/>
              <a:buFont typeface="Georgia"/>
              <a:buChar char="●"/>
            </a:pPr>
            <a:r>
              <a:rPr lang="en" sz="1400" dirty="0">
                <a:cs typeface="Arial"/>
                <a:sym typeface="Arial"/>
              </a:rPr>
              <a:t>Collected smoke and flame images from MODIS and </a:t>
            </a:r>
            <a:r>
              <a:rPr lang="en" sz="1400" dirty="0" err="1">
                <a:cs typeface="Arial"/>
                <a:sym typeface="Arial"/>
              </a:rPr>
              <a:t>LandSat</a:t>
            </a:r>
            <a:r>
              <a:rPr lang="en" sz="1400" dirty="0">
                <a:cs typeface="Arial"/>
                <a:sym typeface="Arial"/>
              </a:rPr>
              <a:t> satellites for San </a:t>
            </a:r>
            <a:r>
              <a:rPr lang="en" sz="1400" dirty="0" err="1">
                <a:cs typeface="Arial"/>
                <a:sym typeface="Arial"/>
              </a:rPr>
              <a:t>Deigo</a:t>
            </a:r>
            <a:r>
              <a:rPr lang="en" sz="1400" dirty="0">
                <a:cs typeface="Arial"/>
                <a:sym typeface="Arial"/>
              </a:rPr>
              <a:t> location.</a:t>
            </a:r>
            <a:endParaRPr sz="1400" dirty="0">
              <a:cs typeface="Arial"/>
              <a:sym typeface="Arial"/>
            </a:endParaRPr>
          </a:p>
          <a:p>
            <a:pPr marR="279400" indent="-330200">
              <a:lnSpc>
                <a:spcPct val="100000"/>
              </a:lnSpc>
              <a:buClr>
                <a:srgbClr val="333333"/>
              </a:buClr>
              <a:buSzPts val="1600"/>
              <a:buFont typeface="Georgia"/>
              <a:buChar char="●"/>
            </a:pPr>
            <a:r>
              <a:rPr lang="en" sz="1400" dirty="0">
                <a:cs typeface="Arial"/>
                <a:sym typeface="Arial"/>
              </a:rPr>
              <a:t>The images are in either </a:t>
            </a:r>
            <a:r>
              <a:rPr lang="en" sz="1400" dirty="0" err="1">
                <a:cs typeface="Arial"/>
                <a:sym typeface="Arial"/>
              </a:rPr>
              <a:t>png</a:t>
            </a:r>
            <a:r>
              <a:rPr lang="en" sz="1400" dirty="0">
                <a:cs typeface="Arial"/>
                <a:sym typeface="Arial"/>
              </a:rPr>
              <a:t> or jpeg format. </a:t>
            </a:r>
            <a:endParaRPr sz="1400" dirty="0">
              <a:cs typeface="Arial"/>
              <a:sym typeface="Arial"/>
            </a:endParaRPr>
          </a:p>
          <a:p>
            <a:pPr marR="279400" indent="-330200">
              <a:lnSpc>
                <a:spcPct val="100000"/>
              </a:lnSpc>
              <a:buClr>
                <a:srgbClr val="333333"/>
              </a:buClr>
              <a:buSzPts val="1600"/>
              <a:buFont typeface="Georgia"/>
              <a:buChar char="●"/>
            </a:pPr>
            <a:r>
              <a:rPr lang="en" sz="1400" dirty="0">
                <a:cs typeface="Arial"/>
                <a:sym typeface="Arial"/>
              </a:rPr>
              <a:t>There are a total of 1200 training images (1000 positive, 200 negative), and 800 test images, coming out to a total of 2000 images. The training images account for 60% of all the data, and the test images account for the remainder 40%.</a:t>
            </a:r>
            <a:endParaRPr sz="1400" dirty="0">
              <a:cs typeface="Arial"/>
              <a:sym typeface="Arial"/>
            </a:endParaRPr>
          </a:p>
          <a:p>
            <a:pPr marL="0" lvl="0" indent="0" algn="l" rtl="0">
              <a:spcBef>
                <a:spcPts val="0"/>
              </a:spcBef>
              <a:spcAft>
                <a:spcPts val="1600"/>
              </a:spcAft>
              <a:buNone/>
            </a:pPr>
            <a:endParaRPr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Team</a:t>
            </a:r>
            <a:endParaRPr/>
          </a:p>
        </p:txBody>
      </p:sp>
      <p:sp>
        <p:nvSpPr>
          <p:cNvPr id="94" name="Google Shape;94;p1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Shalu Rani (012565046)</a:t>
            </a:r>
            <a:endParaRPr sz="1800"/>
          </a:p>
          <a:p>
            <a:pPr marL="457200" lvl="0" indent="-342900" algn="l" rtl="0">
              <a:spcBef>
                <a:spcPts val="0"/>
              </a:spcBef>
              <a:spcAft>
                <a:spcPts val="0"/>
              </a:spcAft>
              <a:buSzPts val="1800"/>
              <a:buChar char="-"/>
            </a:pPr>
            <a:r>
              <a:rPr lang="en" sz="1800"/>
              <a:t>Nasrajan Jalin (013784420)</a:t>
            </a:r>
            <a:endParaRPr sz="1800"/>
          </a:p>
          <a:p>
            <a:pPr marL="457200" lvl="0" indent="-342900" algn="l" rtl="0">
              <a:spcBef>
                <a:spcPts val="0"/>
              </a:spcBef>
              <a:spcAft>
                <a:spcPts val="0"/>
              </a:spcAft>
              <a:buSzPts val="1800"/>
              <a:buChar char="-"/>
            </a:pPr>
            <a:r>
              <a:rPr lang="en" sz="1800"/>
              <a:t>Akshay Kumar Gyara(013836277)</a:t>
            </a:r>
            <a:endParaRPr sz="1800"/>
          </a:p>
          <a:p>
            <a:pPr marL="457200" lvl="0" indent="-342900" algn="l" rtl="0">
              <a:spcBef>
                <a:spcPts val="0"/>
              </a:spcBef>
              <a:spcAft>
                <a:spcPts val="0"/>
              </a:spcAft>
              <a:buSzPts val="1800"/>
              <a:buChar char="-"/>
            </a:pPr>
            <a:r>
              <a:rPr lang="en" sz="1800"/>
              <a:t>Nithya Kuchadi(013769665)</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2"/>
          <p:cNvSpPr txBox="1">
            <a:spLocks noGrp="1"/>
          </p:cNvSpPr>
          <p:nvPr>
            <p:ph type="title"/>
          </p:nvPr>
        </p:nvSpPr>
        <p:spPr>
          <a:xfrm>
            <a:off x="727650" y="1357325"/>
            <a:ext cx="7688700" cy="60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CNN-MODEL SELECTION JUSTIFICATION</a:t>
            </a:r>
            <a:endParaRPr/>
          </a:p>
        </p:txBody>
      </p:sp>
      <p:sp>
        <p:nvSpPr>
          <p:cNvPr id="215" name="Google Shape;215;p32"/>
          <p:cNvSpPr txBox="1">
            <a:spLocks noGrp="1"/>
          </p:cNvSpPr>
          <p:nvPr>
            <p:ph type="body" idx="1"/>
          </p:nvPr>
        </p:nvSpPr>
        <p:spPr>
          <a:xfrm>
            <a:off x="727650" y="1957325"/>
            <a:ext cx="7688700" cy="2400600"/>
          </a:xfrm>
          <a:prstGeom prst="rect">
            <a:avLst/>
          </a:prstGeom>
        </p:spPr>
        <p:txBody>
          <a:bodyPr spcFirstLastPara="1" wrap="square" lIns="91425" tIns="91425" rIns="91425" bIns="91425" anchor="t" anchorCtr="0">
            <a:noAutofit/>
          </a:bodyPr>
          <a:lstStyle/>
          <a:p>
            <a:pPr marL="127000" marR="279400" indent="0">
              <a:lnSpc>
                <a:spcPct val="100000"/>
              </a:lnSpc>
              <a:buClr>
                <a:srgbClr val="333333"/>
              </a:buClr>
              <a:buSzPts val="1600"/>
              <a:buNone/>
            </a:pPr>
            <a:r>
              <a:rPr lang="en" sz="1400" dirty="0">
                <a:cs typeface="Arial"/>
                <a:sym typeface="Arial"/>
              </a:rPr>
              <a:t>This model is used for the prediction of fire in the satellite images.</a:t>
            </a:r>
            <a:endParaRPr sz="1400" dirty="0">
              <a:cs typeface="Arial"/>
              <a:sym typeface="Arial"/>
            </a:endParaRPr>
          </a:p>
          <a:p>
            <a:pPr marR="279400" indent="-330200">
              <a:lnSpc>
                <a:spcPct val="100000"/>
              </a:lnSpc>
              <a:buClr>
                <a:srgbClr val="333333"/>
              </a:buClr>
              <a:buSzPts val="1600"/>
              <a:buFont typeface="Georgia"/>
              <a:buChar char="●"/>
            </a:pPr>
            <a:r>
              <a:rPr lang="en" sz="1400" dirty="0">
                <a:cs typeface="Arial"/>
                <a:sym typeface="Arial"/>
              </a:rPr>
              <a:t>CNNs work well with data having spatially recurring patterns </a:t>
            </a:r>
            <a:r>
              <a:rPr lang="en" sz="1400" dirty="0" err="1">
                <a:cs typeface="Arial"/>
                <a:sym typeface="Arial"/>
              </a:rPr>
              <a:t>i.e.,images</a:t>
            </a:r>
            <a:r>
              <a:rPr lang="en" sz="1400" dirty="0">
                <a:cs typeface="Arial"/>
                <a:sym typeface="Arial"/>
              </a:rPr>
              <a:t>, speech.</a:t>
            </a:r>
            <a:endParaRPr sz="1400" dirty="0">
              <a:cs typeface="Arial"/>
              <a:sym typeface="Arial"/>
            </a:endParaRPr>
          </a:p>
          <a:p>
            <a:pPr marR="279400" indent="-330200">
              <a:lnSpc>
                <a:spcPct val="100000"/>
              </a:lnSpc>
              <a:buClr>
                <a:srgbClr val="333333"/>
              </a:buClr>
              <a:buSzPts val="1600"/>
              <a:buFont typeface="Georgia"/>
              <a:buChar char="●"/>
            </a:pPr>
            <a:r>
              <a:rPr lang="en" sz="1400" dirty="0">
                <a:cs typeface="Arial"/>
                <a:sym typeface="Arial"/>
              </a:rPr>
              <a:t>CNNs  are able to learn relevant features from an image at different levels similar to a human brain.</a:t>
            </a:r>
            <a:endParaRPr sz="1400" dirty="0">
              <a:cs typeface="Arial"/>
              <a:sym typeface="Arial"/>
            </a:endParaRPr>
          </a:p>
          <a:p>
            <a:pPr marR="279400" indent="-330200">
              <a:lnSpc>
                <a:spcPct val="100000"/>
              </a:lnSpc>
              <a:buClr>
                <a:srgbClr val="333333"/>
              </a:buClr>
              <a:buSzPts val="1600"/>
              <a:buFont typeface="Georgia"/>
              <a:buChar char="●"/>
            </a:pPr>
            <a:r>
              <a:rPr lang="en" sz="1400" dirty="0">
                <a:cs typeface="Arial"/>
                <a:sym typeface="Arial"/>
              </a:rPr>
              <a:t>Works well with large amount of data</a:t>
            </a:r>
            <a:endParaRPr sz="1400" dirty="0">
              <a:cs typeface="Arial"/>
              <a:sym typeface="Arial"/>
            </a:endParaRPr>
          </a:p>
          <a:p>
            <a:pPr marR="279400" indent="-330200">
              <a:lnSpc>
                <a:spcPct val="100000"/>
              </a:lnSpc>
              <a:buClr>
                <a:srgbClr val="333333"/>
              </a:buClr>
              <a:buSzPts val="1600"/>
              <a:buFont typeface="Georgia"/>
              <a:buChar char="●"/>
            </a:pPr>
            <a:r>
              <a:rPr lang="en" sz="1400" dirty="0">
                <a:cs typeface="Arial"/>
                <a:sym typeface="Arial"/>
              </a:rPr>
              <a:t>Gives good accuracy in image recognition problems</a:t>
            </a:r>
            <a:endParaRPr sz="1400" dirty="0">
              <a:cs typeface="Arial"/>
              <a:sym typeface="Arial"/>
            </a:endParaRPr>
          </a:p>
          <a:p>
            <a:pPr marR="279400" indent="-330200">
              <a:lnSpc>
                <a:spcPct val="100000"/>
              </a:lnSpc>
              <a:buClr>
                <a:srgbClr val="333333"/>
              </a:buClr>
              <a:buSzPts val="1600"/>
              <a:buFont typeface="Georgia"/>
              <a:buChar char="●"/>
            </a:pPr>
            <a:r>
              <a:rPr lang="en" sz="1400" dirty="0">
                <a:cs typeface="Arial"/>
                <a:sym typeface="Arial"/>
              </a:rPr>
              <a:t>Most of the other machine learning and AI algorithms do not work well for large amount of image data.</a:t>
            </a:r>
            <a:endParaRPr sz="1400" dirty="0">
              <a:cs typeface="Arial"/>
              <a:sym typeface="Arial"/>
            </a:endParaRPr>
          </a:p>
          <a:p>
            <a:pPr marL="0" lvl="0" indent="0" algn="l" rtl="0">
              <a:spcBef>
                <a:spcPts val="0"/>
              </a:spcBef>
              <a:spcAft>
                <a:spcPts val="1600"/>
              </a:spcAft>
              <a:buNone/>
            </a:pP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txBox="1">
            <a:spLocks noGrp="1"/>
          </p:cNvSpPr>
          <p:nvPr>
            <p:ph type="title"/>
          </p:nvPr>
        </p:nvSpPr>
        <p:spPr>
          <a:xfrm>
            <a:off x="727650" y="1249875"/>
            <a:ext cx="7688700" cy="55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0">
                <a:solidFill>
                  <a:srgbClr val="000000"/>
                </a:solidFill>
                <a:latin typeface="Arial"/>
                <a:ea typeface="Arial"/>
                <a:cs typeface="Arial"/>
                <a:sym typeface="Arial"/>
              </a:rPr>
              <a:t>CONVOLUTIONAL NEURAL NETWORK</a:t>
            </a:r>
            <a:endParaRPr sz="2400"/>
          </a:p>
        </p:txBody>
      </p:sp>
      <p:sp>
        <p:nvSpPr>
          <p:cNvPr id="221" name="Google Shape;221;p33"/>
          <p:cNvSpPr txBox="1">
            <a:spLocks noGrp="1"/>
          </p:cNvSpPr>
          <p:nvPr>
            <p:ph type="body" idx="1"/>
          </p:nvPr>
        </p:nvSpPr>
        <p:spPr>
          <a:xfrm>
            <a:off x="467125" y="2631000"/>
            <a:ext cx="7688700" cy="143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22" name="Google Shape;222;p33"/>
          <p:cNvPicPr preferRelativeResize="0"/>
          <p:nvPr/>
        </p:nvPicPr>
        <p:blipFill>
          <a:blip r:embed="rId3">
            <a:alphaModFix/>
          </a:blip>
          <a:stretch>
            <a:fillRect/>
          </a:stretch>
        </p:blipFill>
        <p:spPr>
          <a:xfrm>
            <a:off x="514550" y="2173750"/>
            <a:ext cx="7812650" cy="2346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4"/>
          <p:cNvSpPr txBox="1">
            <a:spLocks noGrp="1"/>
          </p:cNvSpPr>
          <p:nvPr>
            <p:ph type="title"/>
          </p:nvPr>
        </p:nvSpPr>
        <p:spPr>
          <a:xfrm>
            <a:off x="729450" y="1350625"/>
            <a:ext cx="7688700" cy="36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TRAINING PROCESS</a:t>
            </a:r>
            <a:endParaRPr/>
          </a:p>
          <a:p>
            <a:pPr marL="0" lvl="0" indent="0" algn="l" rtl="0">
              <a:spcBef>
                <a:spcPts val="0"/>
              </a:spcBef>
              <a:spcAft>
                <a:spcPts val="0"/>
              </a:spcAft>
              <a:buNone/>
            </a:pPr>
            <a:endParaRPr/>
          </a:p>
        </p:txBody>
      </p:sp>
      <p:sp>
        <p:nvSpPr>
          <p:cNvPr id="228" name="Google Shape;228;p34"/>
          <p:cNvSpPr txBox="1">
            <a:spLocks noGrp="1"/>
          </p:cNvSpPr>
          <p:nvPr>
            <p:ph type="body" idx="1"/>
          </p:nvPr>
        </p:nvSpPr>
        <p:spPr>
          <a:xfrm>
            <a:off x="727650" y="1967800"/>
            <a:ext cx="7688700" cy="2261100"/>
          </a:xfrm>
          <a:prstGeom prst="rect">
            <a:avLst/>
          </a:prstGeom>
        </p:spPr>
        <p:txBody>
          <a:bodyPr spcFirstLastPara="1" wrap="square" lIns="91425" tIns="91425" rIns="91425" bIns="91425" anchor="t" anchorCtr="0">
            <a:noAutofit/>
          </a:bodyPr>
          <a:lstStyle/>
          <a:p>
            <a:pPr marL="0" indent="0">
              <a:lnSpc>
                <a:spcPct val="90000"/>
              </a:lnSpc>
              <a:spcBef>
                <a:spcPts val="500"/>
              </a:spcBef>
              <a:buNone/>
            </a:pPr>
            <a:r>
              <a:rPr lang="en" sz="1400" dirty="0">
                <a:cs typeface="Arial"/>
                <a:sym typeface="Arial"/>
              </a:rPr>
              <a:t>1. Generated standard image and label files for each </a:t>
            </a:r>
            <a:r>
              <a:rPr lang="en" sz="1400" dirty="0" err="1">
                <a:cs typeface="Arial"/>
                <a:sym typeface="Arial"/>
              </a:rPr>
              <a:t>json</a:t>
            </a:r>
            <a:r>
              <a:rPr lang="en" sz="1400" dirty="0">
                <a:cs typeface="Arial"/>
                <a:sym typeface="Arial"/>
              </a:rPr>
              <a:t> file by using the command  “</a:t>
            </a:r>
            <a:r>
              <a:rPr lang="en" sz="1400" dirty="0" err="1">
                <a:cs typeface="Arial"/>
                <a:sym typeface="Arial"/>
              </a:rPr>
              <a:t>labelme_json_to_dataset</a:t>
            </a:r>
            <a:r>
              <a:rPr lang="en" sz="1400" dirty="0">
                <a:cs typeface="Arial"/>
                <a:sym typeface="Arial"/>
              </a:rPr>
              <a:t> </a:t>
            </a:r>
            <a:r>
              <a:rPr lang="en" sz="1400" dirty="0" err="1">
                <a:cs typeface="Arial"/>
                <a:sym typeface="Arial"/>
              </a:rPr>
              <a:t>img.json</a:t>
            </a:r>
            <a:r>
              <a:rPr lang="en" sz="1400" dirty="0">
                <a:cs typeface="Arial"/>
                <a:sym typeface="Arial"/>
              </a:rPr>
              <a:t> -o </a:t>
            </a:r>
            <a:r>
              <a:rPr lang="en" sz="1400" dirty="0" err="1">
                <a:cs typeface="Arial"/>
                <a:sym typeface="Arial"/>
              </a:rPr>
              <a:t>img_json</a:t>
            </a:r>
            <a:r>
              <a:rPr lang="en" sz="1400" dirty="0">
                <a:cs typeface="Arial"/>
                <a:sym typeface="Arial"/>
              </a:rPr>
              <a:t>”</a:t>
            </a:r>
            <a:endParaRPr sz="1400" dirty="0">
              <a:cs typeface="Arial"/>
              <a:sym typeface="Arial"/>
            </a:endParaRPr>
          </a:p>
          <a:p>
            <a:pPr marL="0" indent="0">
              <a:lnSpc>
                <a:spcPct val="90000"/>
              </a:lnSpc>
              <a:spcBef>
                <a:spcPts val="500"/>
              </a:spcBef>
              <a:buNone/>
            </a:pPr>
            <a:r>
              <a:rPr lang="en" sz="1400" dirty="0">
                <a:cs typeface="Arial"/>
                <a:sym typeface="Arial"/>
              </a:rPr>
              <a:t>Each </a:t>
            </a:r>
            <a:r>
              <a:rPr lang="en" sz="1400" dirty="0" err="1">
                <a:cs typeface="Arial"/>
                <a:sym typeface="Arial"/>
              </a:rPr>
              <a:t>json</a:t>
            </a:r>
            <a:r>
              <a:rPr lang="en" sz="1400" dirty="0">
                <a:cs typeface="Arial"/>
                <a:sym typeface="Arial"/>
              </a:rPr>
              <a:t> file is associated with these 5 files:</a:t>
            </a:r>
            <a:endParaRPr sz="1400" dirty="0">
              <a:cs typeface="Arial"/>
              <a:sym typeface="Arial"/>
            </a:endParaRPr>
          </a:p>
          <a:p>
            <a:pPr marL="0" lvl="0" indent="0" algn="l" rtl="0">
              <a:lnSpc>
                <a:spcPct val="90000"/>
              </a:lnSpc>
              <a:spcBef>
                <a:spcPts val="500"/>
              </a:spcBef>
              <a:spcAft>
                <a:spcPts val="0"/>
              </a:spcAft>
              <a:buNone/>
            </a:pPr>
            <a:r>
              <a:rPr lang="en" sz="1400" dirty="0">
                <a:cs typeface="Arial"/>
                <a:sym typeface="Arial"/>
              </a:rPr>
              <a:t>•</a:t>
            </a:r>
            <a:r>
              <a:rPr lang="en" sz="1400" dirty="0" err="1">
                <a:cs typeface="Arial"/>
                <a:sym typeface="Arial"/>
              </a:rPr>
              <a:t>info.yaml</a:t>
            </a:r>
            <a:endParaRPr sz="1400" dirty="0">
              <a:cs typeface="Arial"/>
              <a:sym typeface="Arial"/>
            </a:endParaRPr>
          </a:p>
          <a:p>
            <a:pPr marL="0" lvl="0" indent="0" algn="l" rtl="0">
              <a:lnSpc>
                <a:spcPct val="90000"/>
              </a:lnSpc>
              <a:spcBef>
                <a:spcPts val="500"/>
              </a:spcBef>
              <a:spcAft>
                <a:spcPts val="0"/>
              </a:spcAft>
              <a:buNone/>
            </a:pPr>
            <a:r>
              <a:rPr lang="en" sz="1400" dirty="0">
                <a:cs typeface="Arial"/>
                <a:sym typeface="Arial"/>
              </a:rPr>
              <a:t>•</a:t>
            </a:r>
            <a:r>
              <a:rPr lang="en" sz="1400" dirty="0" err="1">
                <a:cs typeface="Arial"/>
                <a:sym typeface="Arial"/>
              </a:rPr>
              <a:t>img.png</a:t>
            </a:r>
            <a:endParaRPr sz="1400" dirty="0">
              <a:cs typeface="Arial"/>
              <a:sym typeface="Arial"/>
            </a:endParaRPr>
          </a:p>
          <a:p>
            <a:pPr marL="0" lvl="0" indent="0" algn="l" rtl="0">
              <a:lnSpc>
                <a:spcPct val="90000"/>
              </a:lnSpc>
              <a:spcBef>
                <a:spcPts val="500"/>
              </a:spcBef>
              <a:spcAft>
                <a:spcPts val="0"/>
              </a:spcAft>
              <a:buNone/>
            </a:pPr>
            <a:r>
              <a:rPr lang="en" sz="1400" dirty="0">
                <a:cs typeface="Arial"/>
                <a:sym typeface="Arial"/>
              </a:rPr>
              <a:t>•</a:t>
            </a:r>
            <a:r>
              <a:rPr lang="en" sz="1400" dirty="0" err="1">
                <a:cs typeface="Arial"/>
                <a:sym typeface="Arial"/>
              </a:rPr>
              <a:t>label_names.txt</a:t>
            </a:r>
            <a:endParaRPr sz="1400" dirty="0">
              <a:cs typeface="Arial"/>
              <a:sym typeface="Arial"/>
            </a:endParaRPr>
          </a:p>
          <a:p>
            <a:pPr marL="0" lvl="0" indent="0" algn="l" rtl="0">
              <a:lnSpc>
                <a:spcPct val="90000"/>
              </a:lnSpc>
              <a:spcBef>
                <a:spcPts val="500"/>
              </a:spcBef>
              <a:spcAft>
                <a:spcPts val="0"/>
              </a:spcAft>
              <a:buNone/>
            </a:pPr>
            <a:r>
              <a:rPr lang="en" sz="1400" dirty="0">
                <a:cs typeface="Arial"/>
                <a:sym typeface="Arial"/>
              </a:rPr>
              <a:t>•</a:t>
            </a:r>
            <a:r>
              <a:rPr lang="en" sz="1400" dirty="0" err="1">
                <a:cs typeface="Arial"/>
                <a:sym typeface="Arial"/>
              </a:rPr>
              <a:t>label_viz.png</a:t>
            </a:r>
            <a:endParaRPr sz="1400" dirty="0">
              <a:cs typeface="Arial"/>
              <a:sym typeface="Arial"/>
            </a:endParaRPr>
          </a:p>
          <a:p>
            <a:pPr marL="0" lvl="0" indent="0" algn="l" rtl="0">
              <a:lnSpc>
                <a:spcPct val="90000"/>
              </a:lnSpc>
              <a:spcBef>
                <a:spcPts val="500"/>
              </a:spcBef>
              <a:spcAft>
                <a:spcPts val="0"/>
              </a:spcAft>
              <a:buNone/>
            </a:pPr>
            <a:r>
              <a:rPr lang="en" sz="1400" dirty="0">
                <a:cs typeface="Arial"/>
                <a:sym typeface="Arial"/>
              </a:rPr>
              <a:t>•</a:t>
            </a:r>
            <a:r>
              <a:rPr lang="en" sz="1400" dirty="0" err="1">
                <a:cs typeface="Arial"/>
                <a:sym typeface="Arial"/>
              </a:rPr>
              <a:t>label.png</a:t>
            </a:r>
            <a:endParaRPr sz="1400" dirty="0">
              <a:cs typeface="Arial"/>
              <a:sym typeface="Arial"/>
            </a:endParaRPr>
          </a:p>
          <a:p>
            <a:pPr marL="0" lvl="0" indent="0" algn="l" rtl="0">
              <a:lnSpc>
                <a:spcPct val="90000"/>
              </a:lnSpc>
              <a:spcBef>
                <a:spcPts val="500"/>
              </a:spcBef>
              <a:spcAft>
                <a:spcPts val="0"/>
              </a:spcAft>
              <a:buNone/>
            </a:pPr>
            <a:endParaRPr sz="1600" dirty="0">
              <a:solidFill>
                <a:srgbClr val="000000"/>
              </a:solidFill>
              <a:latin typeface="Arial"/>
              <a:ea typeface="Arial"/>
              <a:cs typeface="Arial"/>
              <a:sym typeface="Arial"/>
            </a:endParaRPr>
          </a:p>
          <a:p>
            <a:pPr marL="0" lvl="0" indent="0" algn="l" rtl="0">
              <a:spcBef>
                <a:spcPts val="0"/>
              </a:spcBef>
              <a:spcAft>
                <a:spcPts val="1600"/>
              </a:spcAft>
              <a:buNone/>
            </a:pP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5"/>
          <p:cNvSpPr txBox="1">
            <a:spLocks noGrp="1"/>
          </p:cNvSpPr>
          <p:nvPr>
            <p:ph type="title"/>
          </p:nvPr>
        </p:nvSpPr>
        <p:spPr>
          <a:xfrm>
            <a:off x="729450" y="1233100"/>
            <a:ext cx="7688700" cy="2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TRAINING PROCESS</a:t>
            </a:r>
            <a:endParaRPr/>
          </a:p>
        </p:txBody>
      </p:sp>
      <p:sp>
        <p:nvSpPr>
          <p:cNvPr id="234" name="Google Shape;234;p35"/>
          <p:cNvSpPr txBox="1">
            <a:spLocks noGrp="1"/>
          </p:cNvSpPr>
          <p:nvPr>
            <p:ph type="body" idx="1"/>
          </p:nvPr>
        </p:nvSpPr>
        <p:spPr>
          <a:xfrm>
            <a:off x="729450" y="1794975"/>
            <a:ext cx="7688700" cy="2544900"/>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r>
              <a:rPr lang="en" sz="1400" dirty="0">
                <a:cs typeface="Arial"/>
                <a:sym typeface="Arial"/>
              </a:rPr>
              <a:t>2. Converted the images(</a:t>
            </a:r>
            <a:r>
              <a:rPr lang="en" sz="1400" dirty="0" err="1">
                <a:cs typeface="Arial"/>
                <a:sym typeface="Arial"/>
              </a:rPr>
              <a:t>label_viz.png</a:t>
            </a:r>
            <a:r>
              <a:rPr lang="en" sz="1400" dirty="0">
                <a:cs typeface="Arial"/>
                <a:sym typeface="Arial"/>
              </a:rPr>
              <a:t>) to a </a:t>
            </a:r>
            <a:r>
              <a:rPr lang="en" sz="1400" dirty="0" err="1">
                <a:cs typeface="Arial"/>
                <a:sym typeface="Arial"/>
              </a:rPr>
              <a:t>numpy</a:t>
            </a:r>
            <a:r>
              <a:rPr lang="en" sz="1400" dirty="0">
                <a:cs typeface="Arial"/>
                <a:sym typeface="Arial"/>
              </a:rPr>
              <a:t> array.</a:t>
            </a:r>
            <a:endParaRPr sz="1400" dirty="0">
              <a:cs typeface="Arial"/>
              <a:sym typeface="Arial"/>
            </a:endParaRPr>
          </a:p>
          <a:p>
            <a:pPr marL="0" lvl="0" indent="0" algn="l" rtl="0">
              <a:lnSpc>
                <a:spcPct val="90000"/>
              </a:lnSpc>
              <a:spcBef>
                <a:spcPts val="1000"/>
              </a:spcBef>
              <a:spcAft>
                <a:spcPts val="0"/>
              </a:spcAft>
              <a:buNone/>
            </a:pPr>
            <a:r>
              <a:rPr lang="en" sz="1400" dirty="0">
                <a:cs typeface="Arial"/>
                <a:sym typeface="Arial"/>
              </a:rPr>
              <a:t>3. Converted labels(extracted from </a:t>
            </a:r>
            <a:r>
              <a:rPr lang="en" sz="1400" dirty="0" err="1">
                <a:cs typeface="Arial"/>
                <a:sym typeface="Arial"/>
              </a:rPr>
              <a:t>label_names.txt</a:t>
            </a:r>
            <a:r>
              <a:rPr lang="en" sz="1400" dirty="0">
                <a:cs typeface="Arial"/>
                <a:sym typeface="Arial"/>
              </a:rPr>
              <a:t>)to </a:t>
            </a:r>
            <a:r>
              <a:rPr lang="en" sz="1400" dirty="0" err="1">
                <a:cs typeface="Arial"/>
                <a:sym typeface="Arial"/>
              </a:rPr>
              <a:t>numpy</a:t>
            </a:r>
            <a:r>
              <a:rPr lang="en" sz="1400" dirty="0">
                <a:cs typeface="Arial"/>
                <a:sym typeface="Arial"/>
              </a:rPr>
              <a:t> arrays</a:t>
            </a:r>
            <a:endParaRPr sz="1400" dirty="0">
              <a:cs typeface="Arial"/>
              <a:sym typeface="Arial"/>
            </a:endParaRPr>
          </a:p>
          <a:p>
            <a:pPr marL="0" lvl="0" indent="0" algn="l" rtl="0">
              <a:lnSpc>
                <a:spcPct val="90000"/>
              </a:lnSpc>
              <a:spcBef>
                <a:spcPts val="500"/>
              </a:spcBef>
              <a:spcAft>
                <a:spcPts val="0"/>
              </a:spcAft>
              <a:buNone/>
            </a:pPr>
            <a:r>
              <a:rPr lang="en" sz="1400" dirty="0">
                <a:cs typeface="Arial"/>
                <a:sym typeface="Arial"/>
              </a:rPr>
              <a:t>  def </a:t>
            </a:r>
            <a:r>
              <a:rPr lang="en" sz="1400" dirty="0" err="1">
                <a:cs typeface="Arial"/>
                <a:sym typeface="Arial"/>
              </a:rPr>
              <a:t>label_img</a:t>
            </a:r>
            <a:r>
              <a:rPr lang="en" sz="1400" dirty="0">
                <a:cs typeface="Arial"/>
                <a:sym typeface="Arial"/>
              </a:rPr>
              <a:t>(</a:t>
            </a:r>
            <a:r>
              <a:rPr lang="en" sz="1400" dirty="0" err="1">
                <a:cs typeface="Arial"/>
                <a:sym typeface="Arial"/>
              </a:rPr>
              <a:t>word_label</a:t>
            </a:r>
            <a:r>
              <a:rPr lang="en" sz="1400" dirty="0">
                <a:cs typeface="Arial"/>
                <a:sym typeface="Arial"/>
              </a:rPr>
              <a:t>):</a:t>
            </a:r>
            <a:endParaRPr sz="1400" dirty="0">
              <a:cs typeface="Arial"/>
              <a:sym typeface="Arial"/>
            </a:endParaRPr>
          </a:p>
          <a:p>
            <a:pPr marL="0" lvl="0" indent="0" algn="l" rtl="0">
              <a:lnSpc>
                <a:spcPct val="90000"/>
              </a:lnSpc>
              <a:spcBef>
                <a:spcPts val="500"/>
              </a:spcBef>
              <a:spcAft>
                <a:spcPts val="0"/>
              </a:spcAft>
              <a:buNone/>
            </a:pPr>
            <a:r>
              <a:rPr lang="en" sz="1400" dirty="0">
                <a:cs typeface="Arial"/>
                <a:sym typeface="Arial"/>
              </a:rPr>
              <a:t>           if </a:t>
            </a:r>
            <a:r>
              <a:rPr lang="en" sz="1400" dirty="0" err="1">
                <a:cs typeface="Arial"/>
                <a:sym typeface="Arial"/>
              </a:rPr>
              <a:t>word_label</a:t>
            </a:r>
            <a:r>
              <a:rPr lang="en" sz="1400" dirty="0">
                <a:cs typeface="Arial"/>
                <a:sym typeface="Arial"/>
              </a:rPr>
              <a:t> == 'fire': return </a:t>
            </a:r>
            <a:r>
              <a:rPr lang="en" sz="1400" dirty="0" err="1">
                <a:cs typeface="Arial"/>
                <a:sym typeface="Arial"/>
              </a:rPr>
              <a:t>np.array</a:t>
            </a:r>
            <a:r>
              <a:rPr lang="en" sz="1400" dirty="0">
                <a:cs typeface="Arial"/>
                <a:sym typeface="Arial"/>
              </a:rPr>
              <a:t>([1, 0])</a:t>
            </a:r>
            <a:endParaRPr sz="1400" dirty="0">
              <a:cs typeface="Arial"/>
              <a:sym typeface="Arial"/>
            </a:endParaRPr>
          </a:p>
          <a:p>
            <a:pPr marL="0" lvl="0" indent="0" algn="l" rtl="0">
              <a:lnSpc>
                <a:spcPct val="90000"/>
              </a:lnSpc>
              <a:spcBef>
                <a:spcPts val="500"/>
              </a:spcBef>
              <a:spcAft>
                <a:spcPts val="0"/>
              </a:spcAft>
              <a:buNone/>
            </a:pPr>
            <a:r>
              <a:rPr lang="en" sz="1400" dirty="0">
                <a:cs typeface="Arial"/>
                <a:sym typeface="Arial"/>
              </a:rPr>
              <a:t>           </a:t>
            </a:r>
            <a:r>
              <a:rPr lang="en" sz="1400" dirty="0" err="1">
                <a:cs typeface="Arial"/>
                <a:sym typeface="Arial"/>
              </a:rPr>
              <a:t>elif</a:t>
            </a:r>
            <a:r>
              <a:rPr lang="en" sz="1400" dirty="0">
                <a:cs typeface="Arial"/>
                <a:sym typeface="Arial"/>
              </a:rPr>
              <a:t> </a:t>
            </a:r>
            <a:r>
              <a:rPr lang="en" sz="1400" dirty="0" err="1">
                <a:cs typeface="Arial"/>
                <a:sym typeface="Arial"/>
              </a:rPr>
              <a:t>word_label</a:t>
            </a:r>
            <a:r>
              <a:rPr lang="en" sz="1400" dirty="0">
                <a:cs typeface="Arial"/>
                <a:sym typeface="Arial"/>
              </a:rPr>
              <a:t> == 'smoke' : return </a:t>
            </a:r>
            <a:r>
              <a:rPr lang="en" sz="1400" dirty="0" err="1">
                <a:cs typeface="Arial"/>
                <a:sym typeface="Arial"/>
              </a:rPr>
              <a:t>np.array</a:t>
            </a:r>
            <a:r>
              <a:rPr lang="en" sz="1400" dirty="0">
                <a:cs typeface="Arial"/>
                <a:sym typeface="Arial"/>
              </a:rPr>
              <a:t>([0, 1])</a:t>
            </a:r>
            <a:endParaRPr sz="1400" dirty="0">
              <a:cs typeface="Arial"/>
              <a:sym typeface="Arial"/>
            </a:endParaRPr>
          </a:p>
          <a:p>
            <a:pPr marL="0" lvl="0" indent="0" algn="l" rtl="0">
              <a:lnSpc>
                <a:spcPct val="90000"/>
              </a:lnSpc>
              <a:spcBef>
                <a:spcPts val="500"/>
              </a:spcBef>
              <a:spcAft>
                <a:spcPts val="0"/>
              </a:spcAft>
              <a:buNone/>
            </a:pPr>
            <a:r>
              <a:rPr lang="en" sz="1400" dirty="0">
                <a:cs typeface="Arial"/>
                <a:sym typeface="Arial"/>
              </a:rPr>
              <a:t>           </a:t>
            </a:r>
            <a:r>
              <a:rPr lang="en" sz="1400" dirty="0" err="1">
                <a:cs typeface="Arial"/>
                <a:sym typeface="Arial"/>
              </a:rPr>
              <a:t>elif</a:t>
            </a:r>
            <a:r>
              <a:rPr lang="en" sz="1400" dirty="0">
                <a:cs typeface="Arial"/>
                <a:sym typeface="Arial"/>
              </a:rPr>
              <a:t> </a:t>
            </a:r>
            <a:r>
              <a:rPr lang="en" sz="1400" dirty="0" err="1">
                <a:cs typeface="Arial"/>
                <a:sym typeface="Arial"/>
              </a:rPr>
              <a:t>word_label</a:t>
            </a:r>
            <a:r>
              <a:rPr lang="en" sz="1400" dirty="0">
                <a:cs typeface="Arial"/>
                <a:sym typeface="Arial"/>
              </a:rPr>
              <a:t> == 'no fire': return </a:t>
            </a:r>
            <a:r>
              <a:rPr lang="en" sz="1400" dirty="0" err="1">
                <a:cs typeface="Arial"/>
                <a:sym typeface="Arial"/>
              </a:rPr>
              <a:t>np.array</a:t>
            </a:r>
            <a:r>
              <a:rPr lang="en" sz="1400" dirty="0">
                <a:cs typeface="Arial"/>
                <a:sym typeface="Arial"/>
              </a:rPr>
              <a:t>([1, 1])</a:t>
            </a:r>
            <a:endParaRPr sz="1400" dirty="0">
              <a:cs typeface="Arial"/>
              <a:sym typeface="Arial"/>
            </a:endParaRPr>
          </a:p>
          <a:p>
            <a:pPr marL="0" lvl="0" indent="0" algn="l" rtl="0">
              <a:lnSpc>
                <a:spcPct val="90000"/>
              </a:lnSpc>
              <a:spcBef>
                <a:spcPts val="1000"/>
              </a:spcBef>
              <a:spcAft>
                <a:spcPts val="0"/>
              </a:spcAft>
              <a:buNone/>
            </a:pPr>
            <a:r>
              <a:rPr lang="en" sz="1400" dirty="0">
                <a:cs typeface="Arial"/>
                <a:sym typeface="Arial"/>
              </a:rPr>
              <a:t>4. Built a convolutional neural network model with 5 layers and used </a:t>
            </a:r>
            <a:r>
              <a:rPr lang="en" sz="1400" dirty="0" err="1">
                <a:cs typeface="Arial"/>
                <a:sym typeface="Arial"/>
              </a:rPr>
              <a:t>Relu</a:t>
            </a:r>
            <a:r>
              <a:rPr lang="en" sz="1400" dirty="0">
                <a:cs typeface="Arial"/>
                <a:sym typeface="Arial"/>
              </a:rPr>
              <a:t> activation function</a:t>
            </a:r>
            <a:r>
              <a:rPr lang="en" sz="1400" dirty="0">
                <a:solidFill>
                  <a:srgbClr val="000000"/>
                </a:solidFill>
                <a:latin typeface="Latha" panose="020B0604020202020204" pitchFamily="34" charset="0"/>
                <a:cs typeface="Latha" panose="020B0604020202020204" pitchFamily="34" charset="0"/>
                <a:sym typeface="Arial"/>
              </a:rPr>
              <a:t>.</a:t>
            </a:r>
            <a:endParaRPr sz="1400" dirty="0">
              <a:solidFill>
                <a:srgbClr val="000000"/>
              </a:solidFill>
              <a:latin typeface="Latha" panose="020B0604020202020204" pitchFamily="34" charset="0"/>
              <a:cs typeface="Latha" panose="020B0604020202020204" pitchFamily="34" charset="0"/>
              <a:sym typeface="Arial"/>
            </a:endParaRPr>
          </a:p>
          <a:p>
            <a:pPr marL="0" lvl="0" indent="0" algn="l" rtl="0">
              <a:spcBef>
                <a:spcPts val="0"/>
              </a:spcBef>
              <a:spcAft>
                <a:spcPts val="0"/>
              </a:spcAft>
              <a:buNone/>
            </a:pPr>
            <a:endParaRPr dirty="0"/>
          </a:p>
          <a:p>
            <a:pPr marL="0" lvl="0" indent="0" algn="l" rtl="0">
              <a:spcBef>
                <a:spcPts val="1600"/>
              </a:spcBef>
              <a:spcAft>
                <a:spcPts val="1600"/>
              </a:spcAft>
              <a:buNone/>
            </a:pP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TRAINING PROCESS</a:t>
            </a:r>
            <a:endParaRPr/>
          </a:p>
        </p:txBody>
      </p:sp>
      <p:sp>
        <p:nvSpPr>
          <p:cNvPr id="240" name="Google Shape;240;p3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r>
              <a:rPr lang="en" sz="1400" dirty="0">
                <a:cs typeface="Arial"/>
                <a:sym typeface="Arial"/>
              </a:rPr>
              <a:t>5. Trained the model using images and labels by varying the batch size and no of epochs</a:t>
            </a:r>
            <a:endParaRPr sz="1400" dirty="0">
              <a:cs typeface="Arial"/>
              <a:sym typeface="Arial"/>
            </a:endParaRPr>
          </a:p>
          <a:p>
            <a:pPr marL="0" lvl="0" indent="0" algn="l" rtl="0">
              <a:lnSpc>
                <a:spcPct val="90000"/>
              </a:lnSpc>
              <a:spcBef>
                <a:spcPts val="1000"/>
              </a:spcBef>
              <a:spcAft>
                <a:spcPts val="0"/>
              </a:spcAft>
              <a:buNone/>
            </a:pPr>
            <a:r>
              <a:rPr lang="en" sz="1400" dirty="0">
                <a:cs typeface="Arial"/>
                <a:sym typeface="Arial"/>
              </a:rPr>
              <a:t>6. Tested the model with  test data for a small dataset and achieved an accuracy of 76%.</a:t>
            </a:r>
            <a:endParaRPr sz="1400" dirty="0">
              <a:cs typeface="Arial"/>
              <a:sym typeface="Arial"/>
            </a:endParaRPr>
          </a:p>
          <a:p>
            <a:pPr marL="0" lvl="0" indent="0" algn="l" rtl="0">
              <a:spcBef>
                <a:spcPts val="0"/>
              </a:spcBef>
              <a:spcAft>
                <a:spcPts val="1600"/>
              </a:spcAft>
              <a:buNone/>
            </a:pP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4 - Faster R-CNN </a:t>
            </a:r>
            <a:endParaRPr/>
          </a:p>
        </p:txBody>
      </p:sp>
      <p:sp>
        <p:nvSpPr>
          <p:cNvPr id="246" name="Google Shape;246;p37"/>
          <p:cNvSpPr txBox="1">
            <a:spLocks noGrp="1"/>
          </p:cNvSpPr>
          <p:nvPr>
            <p:ph type="body" idx="1"/>
          </p:nvPr>
        </p:nvSpPr>
        <p:spPr>
          <a:xfrm>
            <a:off x="729450" y="2078875"/>
            <a:ext cx="7688700" cy="24345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rgbClr val="2D3B45"/>
              </a:buClr>
              <a:buSzPts val="1400"/>
              <a:buFont typeface="Arial"/>
              <a:buChar char="●"/>
            </a:pPr>
            <a:r>
              <a:rPr lang="en" sz="1400" dirty="0">
                <a:cs typeface="Arial"/>
                <a:sym typeface="Arial"/>
              </a:rPr>
              <a:t>The purpose of this model is to pinpoint the location of the fire in a map using localized detection.</a:t>
            </a:r>
            <a:endParaRPr sz="1400" dirty="0">
              <a:cs typeface="Arial"/>
              <a:sym typeface="Arial"/>
            </a:endParaRPr>
          </a:p>
          <a:p>
            <a:pPr marL="457200" lvl="0" indent="0" algn="l" rtl="0">
              <a:lnSpc>
                <a:spcPct val="100000"/>
              </a:lnSpc>
              <a:spcBef>
                <a:spcPts val="0"/>
              </a:spcBef>
              <a:spcAft>
                <a:spcPts val="0"/>
              </a:spcAft>
              <a:buNone/>
            </a:pPr>
            <a:endParaRPr sz="1400" dirty="0">
              <a:cs typeface="Arial"/>
              <a:sym typeface="Arial"/>
            </a:endParaRPr>
          </a:p>
          <a:p>
            <a:pPr marL="457200" lvl="0" indent="-317500" algn="l" rtl="0">
              <a:lnSpc>
                <a:spcPct val="100000"/>
              </a:lnSpc>
              <a:spcBef>
                <a:spcPts val="0"/>
              </a:spcBef>
              <a:spcAft>
                <a:spcPts val="0"/>
              </a:spcAft>
              <a:buClr>
                <a:srgbClr val="2D3B45"/>
              </a:buClr>
              <a:buSzPts val="1400"/>
              <a:buFont typeface="Arial"/>
              <a:buChar char="●"/>
            </a:pPr>
            <a:r>
              <a:rPr lang="en" sz="1400" dirty="0">
                <a:cs typeface="Arial"/>
                <a:sym typeface="Arial"/>
              </a:rPr>
              <a:t>Faster R-CNN  is used for the localized detection of fire and smoke in the satellite images. </a:t>
            </a:r>
            <a:endParaRPr sz="1400" dirty="0">
              <a:cs typeface="Arial"/>
              <a:sym typeface="Arial"/>
            </a:endParaRPr>
          </a:p>
          <a:p>
            <a:pPr marL="457200" lvl="0" indent="0" algn="l" rtl="0">
              <a:lnSpc>
                <a:spcPct val="100000"/>
              </a:lnSpc>
              <a:spcBef>
                <a:spcPts val="0"/>
              </a:spcBef>
              <a:spcAft>
                <a:spcPts val="0"/>
              </a:spcAft>
              <a:buNone/>
            </a:pPr>
            <a:endParaRPr sz="1400" dirty="0">
              <a:cs typeface="Arial"/>
              <a:sym typeface="Arial"/>
            </a:endParaRPr>
          </a:p>
          <a:p>
            <a:pPr marL="457200" lvl="0" indent="-317500" algn="l" rtl="0">
              <a:lnSpc>
                <a:spcPct val="100000"/>
              </a:lnSpc>
              <a:spcBef>
                <a:spcPts val="0"/>
              </a:spcBef>
              <a:spcAft>
                <a:spcPts val="0"/>
              </a:spcAft>
              <a:buClr>
                <a:srgbClr val="2D3B45"/>
              </a:buClr>
              <a:buSzPts val="1400"/>
              <a:buFont typeface="Arial"/>
              <a:buChar char="●"/>
            </a:pPr>
            <a:r>
              <a:rPr lang="en" sz="1400" dirty="0">
                <a:cs typeface="Arial"/>
                <a:sym typeface="Arial"/>
              </a:rPr>
              <a:t>Most of the object detection algorithms are observed to fail if the size of the object to be detected is very small or varying in size. This is where Faster R-CNN works well. </a:t>
            </a:r>
            <a:endParaRPr sz="1400" dirty="0">
              <a:cs typeface="Arial"/>
              <a:sym typeface="Arial"/>
            </a:endParaRPr>
          </a:p>
          <a:p>
            <a:pPr marL="457200" lvl="0" indent="0" algn="l" rtl="0">
              <a:lnSpc>
                <a:spcPct val="100000"/>
              </a:lnSpc>
              <a:spcBef>
                <a:spcPts val="0"/>
              </a:spcBef>
              <a:spcAft>
                <a:spcPts val="0"/>
              </a:spcAft>
              <a:buNone/>
            </a:pPr>
            <a:endParaRPr sz="1400" dirty="0">
              <a:cs typeface="Arial"/>
              <a:sym typeface="Arial"/>
            </a:endParaRPr>
          </a:p>
          <a:p>
            <a:pPr marL="457200" lvl="0" indent="-317500" algn="l" rtl="0">
              <a:lnSpc>
                <a:spcPct val="100000"/>
              </a:lnSpc>
              <a:spcBef>
                <a:spcPts val="0"/>
              </a:spcBef>
              <a:spcAft>
                <a:spcPts val="0"/>
              </a:spcAft>
              <a:buClr>
                <a:srgbClr val="2D3B45"/>
              </a:buClr>
              <a:buSzPts val="1400"/>
              <a:buFont typeface="Arial"/>
              <a:buChar char="●"/>
            </a:pPr>
            <a:r>
              <a:rPr lang="en" sz="1400" dirty="0">
                <a:cs typeface="Arial"/>
                <a:sym typeface="Arial"/>
              </a:rPr>
              <a:t>FR-CNN accomplishes faster object detection by employing  RPN (Region Proposal Network). The feature map extracted using a </a:t>
            </a:r>
            <a:r>
              <a:rPr lang="en" sz="1400" dirty="0" err="1">
                <a:cs typeface="Arial"/>
                <a:sym typeface="Arial"/>
              </a:rPr>
              <a:t>ConvNet</a:t>
            </a:r>
            <a:r>
              <a:rPr lang="en" sz="1400" dirty="0">
                <a:cs typeface="Arial"/>
                <a:sym typeface="Arial"/>
              </a:rPr>
              <a:t> is passed through an RPN which returns object proposals. </a:t>
            </a:r>
            <a:endParaRPr sz="1400" dirty="0">
              <a:cs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Input Data</a:t>
            </a:r>
            <a:endParaRPr/>
          </a:p>
        </p:txBody>
      </p:sp>
      <p:sp>
        <p:nvSpPr>
          <p:cNvPr id="252" name="Google Shape;252;p3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Satellite Images from </a:t>
            </a:r>
            <a:r>
              <a:rPr lang="en" sz="1400" dirty="0" err="1"/>
              <a:t>LandSat</a:t>
            </a:r>
            <a:r>
              <a:rPr lang="en" sz="1400" dirty="0"/>
              <a:t> and MODIS</a:t>
            </a:r>
            <a:endParaRPr sz="1400" dirty="0"/>
          </a:p>
          <a:p>
            <a:pPr marL="0" lvl="0" indent="0" algn="l" rtl="0">
              <a:spcBef>
                <a:spcPts val="1600"/>
              </a:spcBef>
              <a:spcAft>
                <a:spcPts val="0"/>
              </a:spcAft>
              <a:buNone/>
            </a:pPr>
            <a:r>
              <a:rPr lang="en" sz="1400" dirty="0"/>
              <a:t>Burnt Area Images</a:t>
            </a:r>
            <a:endParaRPr sz="1400" dirty="0"/>
          </a:p>
          <a:p>
            <a:pPr marL="0" lvl="0" indent="0" algn="l" rtl="0">
              <a:spcBef>
                <a:spcPts val="1600"/>
              </a:spcBef>
              <a:spcAft>
                <a:spcPts val="0"/>
              </a:spcAft>
              <a:buNone/>
            </a:pPr>
            <a:r>
              <a:rPr lang="en" sz="1400" dirty="0"/>
              <a:t>A small amount of aerial view images of fire </a:t>
            </a:r>
            <a:endParaRPr sz="1400" dirty="0"/>
          </a:p>
          <a:p>
            <a:pPr marL="0" lvl="0" indent="0" algn="l" rtl="0">
              <a:spcBef>
                <a:spcPts val="1600"/>
              </a:spcBef>
              <a:spcAft>
                <a:spcPts val="1600"/>
              </a:spcAft>
              <a:buNone/>
            </a:pPr>
            <a:endParaRPr sz="14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Labeling</a:t>
            </a:r>
            <a:endParaRPr/>
          </a:p>
        </p:txBody>
      </p:sp>
      <p:sp>
        <p:nvSpPr>
          <p:cNvPr id="258" name="Google Shape;258;p3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ym typeface="Arial"/>
              </a:rPr>
              <a:t>The main challenge faced while labelling the images were to distinguish between cloud and smoke areas. </a:t>
            </a:r>
            <a:endParaRPr sz="1400" dirty="0">
              <a:sym typeface="Arial"/>
            </a:endParaRPr>
          </a:p>
          <a:p>
            <a:pPr marL="0" lvl="0" indent="0" algn="l" rtl="0">
              <a:spcBef>
                <a:spcPts val="1600"/>
              </a:spcBef>
              <a:spcAft>
                <a:spcPts val="0"/>
              </a:spcAft>
              <a:buNone/>
            </a:pPr>
            <a:r>
              <a:rPr lang="en" sz="1400" dirty="0">
                <a:sym typeface="Arial"/>
              </a:rPr>
              <a:t>For accurate localization, smoke images were labelled in the background of ground or vegetation.</a:t>
            </a:r>
            <a:endParaRPr sz="1400" dirty="0">
              <a:sym typeface="Arial"/>
            </a:endParaRPr>
          </a:p>
          <a:p>
            <a:pPr marL="0" lvl="0" indent="0" algn="l" rtl="0">
              <a:spcBef>
                <a:spcPts val="1600"/>
              </a:spcBef>
              <a:spcAft>
                <a:spcPts val="0"/>
              </a:spcAft>
              <a:buNone/>
            </a:pPr>
            <a:r>
              <a:rPr lang="en" sz="1400" dirty="0">
                <a:sym typeface="Arial"/>
              </a:rPr>
              <a:t>The smoke produced by shrub burning is almost close to gray. It means that the R, G, B components of forest smoke are very close in RGB color space. With the use of green background, smoke area can be extract effectively. In the area without smoke,  the  G component is  higher  than  the  R  and  B components  with  about 30  ~  40.</a:t>
            </a:r>
            <a:endParaRPr sz="1400" dirty="0">
              <a:sym typeface="Arial"/>
            </a:endParaRPr>
          </a:p>
          <a:p>
            <a:pPr marL="0" lvl="0" indent="0" algn="l" rtl="0">
              <a:spcBef>
                <a:spcPts val="0"/>
              </a:spcBef>
              <a:spcAft>
                <a:spcPts val="0"/>
              </a:spcAft>
              <a:buNone/>
            </a:pPr>
            <a:r>
              <a:rPr lang="en" sz="1400" dirty="0">
                <a:sym typeface="Arial"/>
              </a:rPr>
              <a:t>In  the  area  with  smoke,  the  G component is gradually approaching the R and B components   with the smoke concentration increasing.</a:t>
            </a:r>
            <a:endParaRPr sz="1400" dirty="0">
              <a:sym typeface="Arial"/>
            </a:endParaRPr>
          </a:p>
          <a:p>
            <a:pPr marL="0" lvl="0" indent="0" algn="l" rtl="0">
              <a:spcBef>
                <a:spcPts val="0"/>
              </a:spcBef>
              <a:spcAft>
                <a:spcPts val="0"/>
              </a:spcAft>
              <a:buNone/>
            </a:pPr>
            <a:endParaRPr sz="1400" dirty="0">
              <a:solidFill>
                <a:srgbClr val="000000"/>
              </a:solidFill>
              <a:latin typeface="Arial"/>
              <a:ea typeface="Arial"/>
              <a:cs typeface="Arial"/>
              <a:sym typeface="Arial"/>
            </a:endParaRPr>
          </a:p>
          <a:p>
            <a:pPr marL="0" lvl="0" indent="0" algn="l" rtl="0">
              <a:spcBef>
                <a:spcPts val="0"/>
              </a:spcBef>
              <a:spcAft>
                <a:spcPts val="0"/>
              </a:spcAft>
              <a:buNone/>
            </a:pPr>
            <a:endParaRPr sz="1400" dirty="0">
              <a:latin typeface="Arial"/>
              <a:ea typeface="Arial"/>
              <a:cs typeface="Arial"/>
              <a:sym typeface="Arial"/>
            </a:endParaRPr>
          </a:p>
          <a:p>
            <a:pPr marL="0" lvl="0" indent="0" algn="l" rtl="0">
              <a:spcBef>
                <a:spcPts val="1600"/>
              </a:spcBef>
              <a:spcAft>
                <a:spcPts val="0"/>
              </a:spcAft>
              <a:buNone/>
            </a:pPr>
            <a:endParaRPr sz="1400" dirty="0">
              <a:latin typeface="Arial"/>
              <a:ea typeface="Arial"/>
              <a:cs typeface="Arial"/>
              <a:sym typeface="Arial"/>
            </a:endParaRPr>
          </a:p>
          <a:p>
            <a:pPr marL="0" lvl="0" indent="0" algn="l" rtl="0">
              <a:spcBef>
                <a:spcPts val="1600"/>
              </a:spcBef>
              <a:spcAft>
                <a:spcPts val="1600"/>
              </a:spcAft>
              <a:buNone/>
            </a:pPr>
            <a:endParaRPr sz="1400" dirty="0">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Input Data</a:t>
            </a:r>
            <a:endParaRPr/>
          </a:p>
        </p:txBody>
      </p:sp>
      <p:sp>
        <p:nvSpPr>
          <p:cNvPr id="264" name="Google Shape;264;p4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65" name="Google Shape;265;p40"/>
          <p:cNvPicPr preferRelativeResize="0"/>
          <p:nvPr/>
        </p:nvPicPr>
        <p:blipFill rotWithShape="1">
          <a:blip r:embed="rId3">
            <a:alphaModFix/>
          </a:blip>
          <a:srcRect t="-7273"/>
          <a:stretch/>
        </p:blipFill>
        <p:spPr>
          <a:xfrm>
            <a:off x="513401" y="1691751"/>
            <a:ext cx="7901149" cy="3195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 Processing</a:t>
            </a:r>
            <a:endParaRPr/>
          </a:p>
        </p:txBody>
      </p:sp>
      <p:sp>
        <p:nvSpPr>
          <p:cNvPr id="271" name="Google Shape;271;p4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In order to retain all the features related to very minor smokes and fires,  no regular preprocessing steps like normalization was done on the  images.</a:t>
            </a:r>
            <a:endParaRPr sz="1400" dirty="0"/>
          </a:p>
          <a:p>
            <a:pPr marL="0" lvl="0" indent="0" algn="l" rtl="0">
              <a:spcBef>
                <a:spcPts val="1600"/>
              </a:spcBef>
              <a:spcAft>
                <a:spcPts val="1600"/>
              </a:spcAft>
              <a:buNone/>
            </a:pPr>
            <a:r>
              <a:rPr lang="en" sz="1400" dirty="0"/>
              <a:t>Data Augmentation was done to introduce further diversity to the train data.</a:t>
            </a:r>
            <a:endParaRPr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100" name="Google Shape;100;p1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lnSpc>
                <a:spcPct val="100000"/>
              </a:lnSpc>
              <a:spcBef>
                <a:spcPts val="900"/>
              </a:spcBef>
              <a:spcAft>
                <a:spcPts val="0"/>
              </a:spcAft>
              <a:buNone/>
            </a:pPr>
            <a:r>
              <a:rPr lang="en" sz="1400" dirty="0">
                <a:sym typeface="Arial"/>
              </a:rPr>
              <a:t>Wildfires are the most destructive and dangerous accidents that occur across the US especially in California.</a:t>
            </a:r>
            <a:endParaRPr sz="1400" dirty="0">
              <a:sym typeface="Arial"/>
            </a:endParaRPr>
          </a:p>
          <a:p>
            <a:pPr marL="0" lvl="0" indent="0" algn="l" rtl="0">
              <a:lnSpc>
                <a:spcPct val="100000"/>
              </a:lnSpc>
              <a:spcBef>
                <a:spcPts val="900"/>
              </a:spcBef>
              <a:spcAft>
                <a:spcPts val="0"/>
              </a:spcAft>
              <a:buNone/>
            </a:pPr>
            <a:r>
              <a:rPr lang="en" sz="1400" dirty="0">
                <a:sym typeface="Arial"/>
              </a:rPr>
              <a:t>The numbers of catastrophic wildfire incidents are increasing every year causing a lot of damage to the environment, lives, and property.</a:t>
            </a:r>
            <a:endParaRPr sz="1400" dirty="0">
              <a:sym typeface="Arial"/>
            </a:endParaRPr>
          </a:p>
          <a:p>
            <a:pPr marL="0" lvl="0" indent="0" algn="l" rtl="0">
              <a:lnSpc>
                <a:spcPct val="100000"/>
              </a:lnSpc>
              <a:spcBef>
                <a:spcPts val="900"/>
              </a:spcBef>
              <a:spcAft>
                <a:spcPts val="0"/>
              </a:spcAft>
              <a:buNone/>
            </a:pPr>
            <a:r>
              <a:rPr lang="en" sz="1400" dirty="0">
                <a:sym typeface="Arial"/>
              </a:rPr>
              <a:t>Wildfires are both difficult to fight and predict.</a:t>
            </a:r>
            <a:endParaRPr sz="1400" dirty="0">
              <a:sym typeface="Arial"/>
            </a:endParaRPr>
          </a:p>
          <a:p>
            <a:pPr marL="0" lvl="0" indent="0" algn="l" rtl="0">
              <a:lnSpc>
                <a:spcPct val="100000"/>
              </a:lnSpc>
              <a:spcBef>
                <a:spcPts val="900"/>
              </a:spcBef>
              <a:spcAft>
                <a:spcPts val="900"/>
              </a:spcAft>
              <a:buNone/>
            </a:pPr>
            <a:r>
              <a:rPr lang="en" sz="1400" dirty="0">
                <a:sym typeface="Arial"/>
              </a:rPr>
              <a:t>Combination of fire, vegetation, climate, humans, and weather make it difficult to predict where wildfires might start and how they may spread</a:t>
            </a:r>
            <a:endParaRPr sz="1400" dirty="0">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Faster R-CNN</a:t>
            </a:r>
            <a:endParaRPr/>
          </a:p>
        </p:txBody>
      </p:sp>
      <p:sp>
        <p:nvSpPr>
          <p:cNvPr id="277" name="Google Shape;277;p4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Faster R-CNN has very good performance for pinpointing very small objects while segmenting and localizing.</a:t>
            </a:r>
            <a:endParaRPr sz="1400" dirty="0"/>
          </a:p>
          <a:p>
            <a:pPr marL="0" lvl="0" indent="0" algn="l" rtl="0">
              <a:spcBef>
                <a:spcPts val="1600"/>
              </a:spcBef>
              <a:spcAft>
                <a:spcPts val="1600"/>
              </a:spcAft>
              <a:buNone/>
            </a:pPr>
            <a:endParaRPr sz="1800" dirty="0"/>
          </a:p>
        </p:txBody>
      </p:sp>
      <p:pic>
        <p:nvPicPr>
          <p:cNvPr id="278" name="Google Shape;278;p42"/>
          <p:cNvPicPr preferRelativeResize="0"/>
          <p:nvPr/>
        </p:nvPicPr>
        <p:blipFill>
          <a:blip r:embed="rId3">
            <a:alphaModFix/>
          </a:blip>
          <a:stretch>
            <a:fillRect/>
          </a:stretch>
        </p:blipFill>
        <p:spPr>
          <a:xfrm>
            <a:off x="803550" y="2749288"/>
            <a:ext cx="6400800" cy="15906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Faster R-CNN?</a:t>
            </a:r>
            <a:endParaRPr/>
          </a:p>
        </p:txBody>
      </p:sp>
      <p:sp>
        <p:nvSpPr>
          <p:cNvPr id="284" name="Google Shape;284;p4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85" name="Google Shape;285;p43"/>
          <p:cNvPicPr preferRelativeResize="0"/>
          <p:nvPr/>
        </p:nvPicPr>
        <p:blipFill>
          <a:blip r:embed="rId3">
            <a:alphaModFix/>
          </a:blip>
          <a:stretch>
            <a:fillRect/>
          </a:stretch>
        </p:blipFill>
        <p:spPr>
          <a:xfrm>
            <a:off x="729450" y="1983025"/>
            <a:ext cx="7543525" cy="29065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Other methods tried</a:t>
            </a:r>
            <a:endParaRPr/>
          </a:p>
        </p:txBody>
      </p:sp>
      <p:sp>
        <p:nvSpPr>
          <p:cNvPr id="291" name="Google Shape;291;p4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err="1"/>
              <a:t>Tensorflow</a:t>
            </a:r>
            <a:r>
              <a:rPr lang="en" sz="1400" dirty="0"/>
              <a:t> Object Detection API</a:t>
            </a:r>
            <a:endParaRPr sz="1400" dirty="0"/>
          </a:p>
          <a:p>
            <a:pPr marL="457200" lvl="0" indent="-311150" algn="l" rtl="0">
              <a:spcBef>
                <a:spcPts val="1600"/>
              </a:spcBef>
              <a:spcAft>
                <a:spcPts val="0"/>
              </a:spcAft>
              <a:buSzPts val="1300"/>
              <a:buChar char="-"/>
            </a:pPr>
            <a:r>
              <a:rPr lang="en" sz="1400" dirty="0"/>
              <a:t>Heavy dependency with specific library versions</a:t>
            </a:r>
            <a:endParaRPr sz="1400" dirty="0"/>
          </a:p>
          <a:p>
            <a:pPr marL="457200" lvl="0" indent="-311150" algn="l" rtl="0">
              <a:spcBef>
                <a:spcPts val="0"/>
              </a:spcBef>
              <a:spcAft>
                <a:spcPts val="0"/>
              </a:spcAft>
              <a:buSzPts val="1300"/>
              <a:buChar char="-"/>
            </a:pPr>
            <a:r>
              <a:rPr lang="en" sz="1400" dirty="0"/>
              <a:t>Deprecated methods</a:t>
            </a:r>
            <a:endParaRPr sz="1400" dirty="0"/>
          </a:p>
          <a:p>
            <a:pPr marL="457200" lvl="0" indent="-311150" algn="l" rtl="0">
              <a:spcBef>
                <a:spcPts val="0"/>
              </a:spcBef>
              <a:spcAft>
                <a:spcPts val="0"/>
              </a:spcAft>
              <a:buSzPts val="1300"/>
              <a:buChar char="-"/>
            </a:pPr>
            <a:r>
              <a:rPr lang="en" sz="1400" dirty="0"/>
              <a:t>Dependency with COCO object models</a:t>
            </a:r>
            <a:endParaRPr sz="1400" dirty="0"/>
          </a:p>
          <a:p>
            <a:pPr marL="457200" lvl="0" indent="-311150" algn="l" rtl="0">
              <a:spcBef>
                <a:spcPts val="0"/>
              </a:spcBef>
              <a:spcAft>
                <a:spcPts val="0"/>
              </a:spcAft>
              <a:buSzPts val="1300"/>
              <a:buChar char="-"/>
            </a:pPr>
            <a:r>
              <a:rPr lang="en" sz="1400" dirty="0"/>
              <a:t>Complicated to develop and maintain</a:t>
            </a:r>
            <a:endParaRPr sz="1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Output</a:t>
            </a:r>
            <a:endParaRPr/>
          </a:p>
        </p:txBody>
      </p:sp>
      <p:sp>
        <p:nvSpPr>
          <p:cNvPr id="297" name="Google Shape;297;p4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98" name="Google Shape;298;p45"/>
          <p:cNvPicPr preferRelativeResize="0"/>
          <p:nvPr/>
        </p:nvPicPr>
        <p:blipFill>
          <a:blip r:embed="rId3">
            <a:alphaModFix/>
          </a:blip>
          <a:stretch>
            <a:fillRect/>
          </a:stretch>
        </p:blipFill>
        <p:spPr>
          <a:xfrm>
            <a:off x="805650" y="2127625"/>
            <a:ext cx="2482650" cy="1884450"/>
          </a:xfrm>
          <a:prstGeom prst="rect">
            <a:avLst/>
          </a:prstGeom>
          <a:noFill/>
          <a:ln>
            <a:noFill/>
          </a:ln>
        </p:spPr>
      </p:pic>
      <p:pic>
        <p:nvPicPr>
          <p:cNvPr id="299" name="Google Shape;299;p45"/>
          <p:cNvPicPr preferRelativeResize="0"/>
          <p:nvPr/>
        </p:nvPicPr>
        <p:blipFill>
          <a:blip r:embed="rId4">
            <a:alphaModFix/>
          </a:blip>
          <a:stretch>
            <a:fillRect/>
          </a:stretch>
        </p:blipFill>
        <p:spPr>
          <a:xfrm>
            <a:off x="4995675" y="2127625"/>
            <a:ext cx="2784364" cy="18844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Output...contd</a:t>
            </a:r>
            <a:endParaRPr/>
          </a:p>
        </p:txBody>
      </p:sp>
      <p:sp>
        <p:nvSpPr>
          <p:cNvPr id="305" name="Google Shape;305;p4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06" name="Google Shape;306;p46"/>
          <p:cNvPicPr preferRelativeResize="0"/>
          <p:nvPr/>
        </p:nvPicPr>
        <p:blipFill>
          <a:blip r:embed="rId3">
            <a:alphaModFix/>
          </a:blip>
          <a:stretch>
            <a:fillRect/>
          </a:stretch>
        </p:blipFill>
        <p:spPr>
          <a:xfrm>
            <a:off x="729450" y="2127250"/>
            <a:ext cx="5943600" cy="10001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Workflow</a:t>
            </a:r>
            <a:endParaRPr/>
          </a:p>
        </p:txBody>
      </p:sp>
      <p:sp>
        <p:nvSpPr>
          <p:cNvPr id="312" name="Google Shape;312;p47"/>
          <p:cNvSpPr txBox="1">
            <a:spLocks noGrp="1"/>
          </p:cNvSpPr>
          <p:nvPr>
            <p:ph type="body" idx="1"/>
          </p:nvPr>
        </p:nvSpPr>
        <p:spPr>
          <a:xfrm>
            <a:off x="983675" y="2078875"/>
            <a:ext cx="53925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13" name="Google Shape;313;p47"/>
          <p:cNvPicPr preferRelativeResize="0"/>
          <p:nvPr/>
        </p:nvPicPr>
        <p:blipFill>
          <a:blip r:embed="rId3">
            <a:alphaModFix/>
          </a:blip>
          <a:stretch>
            <a:fillRect/>
          </a:stretch>
        </p:blipFill>
        <p:spPr>
          <a:xfrm>
            <a:off x="813575" y="1853850"/>
            <a:ext cx="5943600" cy="25312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
        <p:nvSpPr>
          <p:cNvPr id="325" name="Google Shape;325;p4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1600"/>
              </a:spcAft>
              <a:buNone/>
            </a:pPr>
            <a:endParaRPr/>
          </a:p>
        </p:txBody>
      </p:sp>
      <p:pic>
        <p:nvPicPr>
          <p:cNvPr id="326" name="Google Shape;326;p49"/>
          <p:cNvPicPr preferRelativeResize="0"/>
          <p:nvPr/>
        </p:nvPicPr>
        <p:blipFill>
          <a:blip r:embed="rId3">
            <a:alphaModFix/>
          </a:blip>
          <a:stretch>
            <a:fillRect/>
          </a:stretch>
        </p:blipFill>
        <p:spPr>
          <a:xfrm>
            <a:off x="1272550" y="2007850"/>
            <a:ext cx="6032698" cy="22611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Further Research</a:t>
            </a:r>
            <a:endParaRPr/>
          </a:p>
        </p:txBody>
      </p:sp>
      <p:sp>
        <p:nvSpPr>
          <p:cNvPr id="319" name="Google Shape;319;p4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dirty="0"/>
              <a:t>Improve accuracy, prevent overfitting</a:t>
            </a:r>
            <a:endParaRPr sz="1400" dirty="0"/>
          </a:p>
          <a:p>
            <a:pPr marL="457200" lvl="0" indent="-317500" algn="l" rtl="0">
              <a:spcBef>
                <a:spcPts val="0"/>
              </a:spcBef>
              <a:spcAft>
                <a:spcPts val="0"/>
              </a:spcAft>
              <a:buSzPts val="1400"/>
              <a:buChar char="●"/>
            </a:pPr>
            <a:r>
              <a:rPr lang="en" sz="1400" dirty="0"/>
              <a:t>UI</a:t>
            </a:r>
            <a:endParaRPr sz="1400" dirty="0"/>
          </a:p>
          <a:p>
            <a:pPr marL="457200" lvl="0" indent="-317500" algn="l" rtl="0">
              <a:spcBef>
                <a:spcPts val="0"/>
              </a:spcBef>
              <a:spcAft>
                <a:spcPts val="0"/>
              </a:spcAft>
              <a:buSzPts val="1400"/>
              <a:buChar char="●"/>
            </a:pPr>
            <a:r>
              <a:rPr lang="en" sz="1400" dirty="0"/>
              <a:t>Ensemble Methods to tie the models together</a:t>
            </a:r>
            <a:endParaRPr sz="1400" dirty="0"/>
          </a:p>
          <a:p>
            <a:pPr marL="457200" lvl="0" indent="-317500" algn="l" rtl="0">
              <a:spcBef>
                <a:spcPts val="0"/>
              </a:spcBef>
              <a:spcAft>
                <a:spcPts val="0"/>
              </a:spcAft>
              <a:buSzPts val="1400"/>
              <a:buChar char="●"/>
            </a:pPr>
            <a:r>
              <a:rPr lang="en" sz="1400" dirty="0"/>
              <a:t>API’s and regression models</a:t>
            </a:r>
            <a:endParaRPr sz="1400" dirty="0"/>
          </a:p>
          <a:p>
            <a:pPr marL="457200" lvl="0" indent="0" algn="l" rtl="0">
              <a:spcBef>
                <a:spcPts val="1600"/>
              </a:spcBef>
              <a:spcAft>
                <a:spcPts val="1600"/>
              </a:spcAft>
              <a:buNone/>
            </a:pPr>
            <a:endParaRPr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Scope of the Presentation</a:t>
            </a:r>
            <a:endParaRPr dirty="0"/>
          </a:p>
        </p:txBody>
      </p:sp>
      <p:sp>
        <p:nvSpPr>
          <p:cNvPr id="106" name="Google Shape;106;p1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Project Status Report:</a:t>
            </a:r>
            <a:endParaRPr sz="1400" dirty="0"/>
          </a:p>
          <a:p>
            <a:pPr marL="0" lvl="0" indent="0" algn="l" rtl="0">
              <a:spcBef>
                <a:spcPts val="1600"/>
              </a:spcBef>
              <a:spcAft>
                <a:spcPts val="0"/>
              </a:spcAft>
              <a:buNone/>
            </a:pPr>
            <a:r>
              <a:rPr lang="en" sz="1400" dirty="0"/>
              <a:t>This presentation discusses the status of the project and covers the following aspects:</a:t>
            </a:r>
            <a:endParaRPr sz="1400" dirty="0"/>
          </a:p>
          <a:p>
            <a:pPr marL="457200" lvl="0" indent="-317500" algn="l" rtl="0">
              <a:spcBef>
                <a:spcPts val="1600"/>
              </a:spcBef>
              <a:spcAft>
                <a:spcPts val="0"/>
              </a:spcAft>
              <a:buSzPts val="1400"/>
              <a:buChar char="●"/>
            </a:pPr>
            <a:r>
              <a:rPr lang="en" sz="1400" dirty="0"/>
              <a:t>Dimensions Used</a:t>
            </a:r>
            <a:endParaRPr sz="1400" dirty="0"/>
          </a:p>
          <a:p>
            <a:pPr marL="457200" lvl="0" indent="-317500" algn="l" rtl="0">
              <a:spcBef>
                <a:spcPts val="0"/>
              </a:spcBef>
              <a:spcAft>
                <a:spcPts val="0"/>
              </a:spcAft>
              <a:buSzPts val="1400"/>
              <a:buChar char="●"/>
            </a:pPr>
            <a:r>
              <a:rPr lang="en" sz="1400" dirty="0"/>
              <a:t>Selected Models and justification</a:t>
            </a:r>
            <a:endParaRPr sz="1400" dirty="0"/>
          </a:p>
          <a:p>
            <a:pPr marL="457200" lvl="0" indent="-317500" algn="l" rtl="0">
              <a:spcBef>
                <a:spcPts val="0"/>
              </a:spcBef>
              <a:spcAft>
                <a:spcPts val="0"/>
              </a:spcAft>
              <a:buSzPts val="1400"/>
              <a:buChar char="●"/>
            </a:pPr>
            <a:r>
              <a:rPr lang="en" sz="1400" dirty="0"/>
              <a:t>Data Preparation and training</a:t>
            </a:r>
            <a:endParaRPr sz="1400" dirty="0"/>
          </a:p>
          <a:p>
            <a:pPr marL="457200" lvl="0" indent="-317500" algn="l" rtl="0">
              <a:spcBef>
                <a:spcPts val="0"/>
              </a:spcBef>
              <a:spcAft>
                <a:spcPts val="0"/>
              </a:spcAft>
              <a:buSzPts val="1400"/>
              <a:buChar char="●"/>
            </a:pPr>
            <a:r>
              <a:rPr lang="en" sz="1400" dirty="0"/>
              <a:t>Results</a:t>
            </a:r>
            <a:endParaRPr sz="1400" dirty="0"/>
          </a:p>
          <a:p>
            <a:pPr marL="0" lvl="0" indent="0" algn="l" rtl="0">
              <a:spcBef>
                <a:spcPts val="1600"/>
              </a:spcBef>
              <a:spcAft>
                <a:spcPts val="1600"/>
              </a:spcAft>
              <a:buNone/>
            </a:pPr>
            <a:endParaRPr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Dimensions Used</a:t>
            </a:r>
            <a:endParaRPr/>
          </a:p>
        </p:txBody>
      </p:sp>
      <p:sp>
        <p:nvSpPr>
          <p:cNvPr id="112" name="Google Shape;112;p1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 sz="1400" dirty="0"/>
              <a:t>Weather data :  </a:t>
            </a:r>
            <a:r>
              <a:rPr lang="en" sz="1400" dirty="0">
                <a:sym typeface="Arial"/>
              </a:rPr>
              <a:t>During summers large quantities of dried leaves, grass, deadwood, and small plants fuel the fires in the forest. The wind and the terrain are also key factors that help in spreading the fire across the forest. Relative humidity readings and air temperature forecasts are general conditions that can be an indication of fire danger across the entire fire ground.</a:t>
            </a:r>
            <a:endParaRPr sz="1400" dirty="0">
              <a:sym typeface="Arial"/>
            </a:endParaRPr>
          </a:p>
          <a:p>
            <a:pPr marL="457200" lvl="0" indent="-317500" algn="l" rtl="0">
              <a:spcBef>
                <a:spcPts val="0"/>
              </a:spcBef>
              <a:spcAft>
                <a:spcPts val="0"/>
              </a:spcAft>
              <a:buSzPts val="1400"/>
              <a:buAutoNum type="arabicPeriod"/>
            </a:pPr>
            <a:r>
              <a:rPr lang="en" sz="1400" dirty="0"/>
              <a:t>Satellite Data:  </a:t>
            </a:r>
            <a:r>
              <a:rPr lang="en" sz="1400" dirty="0">
                <a:sym typeface="Arial"/>
              </a:rPr>
              <a:t>As satellite data covers large areas and helps in the identification of extremely large features, it helps in giving a bird’s eye view for early detection and prediction of fire. Real-time predictions can be made using satellite images.</a:t>
            </a:r>
            <a:endParaRPr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Dimension 1 - Weather</a:t>
            </a:r>
            <a:endParaRPr/>
          </a:p>
        </p:txBody>
      </p:sp>
      <p:sp>
        <p:nvSpPr>
          <p:cNvPr id="118" name="Google Shape;118;p18"/>
          <p:cNvSpPr txBox="1"/>
          <p:nvPr/>
        </p:nvSpPr>
        <p:spPr>
          <a:xfrm>
            <a:off x="819975" y="1853850"/>
            <a:ext cx="7241400" cy="249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accent1"/>
              </a:solidFill>
              <a:latin typeface="Lato"/>
              <a:sym typeface="Lato"/>
            </a:endParaRPr>
          </a:p>
          <a:p>
            <a:pPr marL="0" lvl="0" indent="0" algn="l" rtl="0">
              <a:spcBef>
                <a:spcPts val="0"/>
              </a:spcBef>
              <a:spcAft>
                <a:spcPts val="0"/>
              </a:spcAft>
              <a:buNone/>
            </a:pPr>
            <a:r>
              <a:rPr lang="en" dirty="0">
                <a:solidFill>
                  <a:schemeClr val="accent1"/>
                </a:solidFill>
                <a:latin typeface="Lato"/>
                <a:sym typeface="Lato"/>
              </a:rPr>
              <a:t>The goal in scope is to provide data analytics and insights into the relationship between weather and the possibility of wildfire at San Diego County. </a:t>
            </a:r>
            <a:endParaRPr dirty="0">
              <a:solidFill>
                <a:schemeClr val="accent1"/>
              </a:solidFill>
              <a:latin typeface="Lato"/>
              <a:sym typeface="Lato"/>
            </a:endParaRPr>
          </a:p>
          <a:p>
            <a:pPr marL="0" lvl="0" indent="0" algn="l" rtl="0">
              <a:spcBef>
                <a:spcPts val="0"/>
              </a:spcBef>
              <a:spcAft>
                <a:spcPts val="0"/>
              </a:spcAft>
              <a:buNone/>
            </a:pPr>
            <a:r>
              <a:rPr lang="en" dirty="0">
                <a:solidFill>
                  <a:schemeClr val="accent1"/>
                </a:solidFill>
                <a:latin typeface="Lato"/>
                <a:sym typeface="Lato"/>
              </a:rPr>
              <a:t>					</a:t>
            </a:r>
            <a:endParaRPr dirty="0">
              <a:solidFill>
                <a:schemeClr val="accent1"/>
              </a:solidFill>
              <a:latin typeface="Lato"/>
              <a:sym typeface="Lato"/>
            </a:endParaRPr>
          </a:p>
          <a:p>
            <a:pPr marL="0" lvl="0" indent="0" algn="l" rtl="0">
              <a:spcBef>
                <a:spcPts val="0"/>
              </a:spcBef>
              <a:spcAft>
                <a:spcPts val="0"/>
              </a:spcAft>
              <a:buNone/>
            </a:pPr>
            <a:r>
              <a:rPr lang="en" dirty="0">
                <a:solidFill>
                  <a:schemeClr val="accent1"/>
                </a:solidFill>
                <a:latin typeface="Lato"/>
                <a:sym typeface="Lato"/>
              </a:rPr>
              <a:t>The frequency of large wildfires is influenced by a complex combination of natural and human factors. Temperature, terrain slope, relative humidity, wind speed, and vegetation (fuel density) are important aspects of the relationship between fire frequency and ecosystems. </a:t>
            </a:r>
            <a:endParaRPr dirty="0">
              <a:solidFill>
                <a:schemeClr val="accent1"/>
              </a:solidFill>
              <a:latin typeface="Lato"/>
              <a:sym typeface="Lato"/>
            </a:endParaRPr>
          </a:p>
          <a:p>
            <a:pPr marL="0" lvl="0" indent="0" algn="l" rtl="0">
              <a:spcBef>
                <a:spcPts val="0"/>
              </a:spcBef>
              <a:spcAft>
                <a:spcPts val="0"/>
              </a:spcAft>
              <a:buNone/>
            </a:pPr>
            <a:endParaRPr dirty="0"/>
          </a:p>
          <a:p>
            <a:pPr marL="0" lvl="0" indent="0" algn="l" rtl="0">
              <a:spcBef>
                <a:spcPts val="0"/>
              </a:spcBef>
              <a:spcAft>
                <a:spcPts val="0"/>
              </a:spcAft>
              <a:buNone/>
            </a:pPr>
            <a:r>
              <a:rPr lang="en" dirty="0"/>
              <a:t>			</a:t>
            </a:r>
            <a:endParaRPr dirty="0"/>
          </a:p>
          <a:p>
            <a:pPr marL="0" lvl="0" indent="0" algn="l" rtl="0">
              <a:spcBef>
                <a:spcPts val="0"/>
              </a:spcBef>
              <a:spcAft>
                <a:spcPts val="0"/>
              </a:spcAft>
              <a:buNone/>
            </a:pPr>
            <a:r>
              <a:rPr lang="en"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					</a:t>
            </a:r>
            <a:endParaRPr dirty="0"/>
          </a:p>
          <a:p>
            <a:pPr marL="0" lvl="0" indent="0" algn="l" rtl="0">
              <a:spcBef>
                <a:spcPts val="0"/>
              </a:spcBef>
              <a:spcAft>
                <a:spcPts val="0"/>
              </a:spcAft>
              <a:buNone/>
            </a:pPr>
            <a:r>
              <a:rPr lang="en" dirty="0"/>
              <a:t>				</a:t>
            </a:r>
            <a:endParaRPr dirty="0"/>
          </a:p>
          <a:p>
            <a:pPr marL="0" lvl="0" indent="0" algn="l" rtl="0">
              <a:spcBef>
                <a:spcPts val="0"/>
              </a:spcBef>
              <a:spcAft>
                <a:spcPts val="0"/>
              </a:spcAft>
              <a:buNone/>
            </a:pPr>
            <a:r>
              <a:rPr lang="en" dirty="0"/>
              <a:t>			</a:t>
            </a:r>
            <a:endParaRPr dirty="0"/>
          </a:p>
          <a:p>
            <a:pPr marL="0" lvl="0" indent="0" algn="l" rtl="0">
              <a:spcBef>
                <a:spcPts val="0"/>
              </a:spcBef>
              <a:spcAft>
                <a:spcPts val="0"/>
              </a:spcAft>
              <a:buNone/>
            </a:pPr>
            <a:r>
              <a:rPr lang="en" dirty="0"/>
              <a:t>		</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1 - Random Forest</a:t>
            </a:r>
            <a:endParaRPr/>
          </a:p>
        </p:txBody>
      </p:sp>
      <p:sp>
        <p:nvSpPr>
          <p:cNvPr id="124" name="Google Shape;124;p19"/>
          <p:cNvSpPr txBox="1">
            <a:spLocks noGrp="1"/>
          </p:cNvSpPr>
          <p:nvPr>
            <p:ph type="body" idx="1"/>
          </p:nvPr>
        </p:nvSpPr>
        <p:spPr>
          <a:xfrm>
            <a:off x="729450" y="1692100"/>
            <a:ext cx="7688700" cy="2844300"/>
          </a:xfrm>
          <a:prstGeom prst="rect">
            <a:avLst/>
          </a:prstGeom>
        </p:spPr>
        <p:txBody>
          <a:bodyPr spcFirstLastPara="1" wrap="square" lIns="91425" tIns="91425" rIns="91425" bIns="91425" anchor="t" anchorCtr="0">
            <a:noAutofit/>
          </a:bodyPr>
          <a:lstStyle/>
          <a:p>
            <a:pPr marL="457200" lvl="0" indent="-311150" algn="l" rtl="0">
              <a:spcBef>
                <a:spcPts val="900"/>
              </a:spcBef>
              <a:spcAft>
                <a:spcPts val="0"/>
              </a:spcAft>
              <a:buClr>
                <a:srgbClr val="333333"/>
              </a:buClr>
              <a:buSzPts val="1300"/>
              <a:buChar char="●"/>
            </a:pPr>
            <a:r>
              <a:rPr lang="en" sz="1200" dirty="0">
                <a:cs typeface="Arial"/>
                <a:sym typeface="Arial"/>
              </a:rPr>
              <a:t>Random Forests require almost no input preparation. They can handle binary features, categorical features, numerical features without any need for scaling.</a:t>
            </a:r>
            <a:endParaRPr sz="1200" dirty="0">
              <a:cs typeface="Arial"/>
              <a:sym typeface="Arial"/>
            </a:endParaRPr>
          </a:p>
          <a:p>
            <a:pPr marL="457200" lvl="0" indent="-311150" algn="l" rtl="0">
              <a:spcBef>
                <a:spcPts val="0"/>
              </a:spcBef>
              <a:spcAft>
                <a:spcPts val="0"/>
              </a:spcAft>
              <a:buClr>
                <a:srgbClr val="333333"/>
              </a:buClr>
              <a:buSzPts val="1300"/>
              <a:buChar char="●"/>
            </a:pPr>
            <a:r>
              <a:rPr lang="en" sz="1200" dirty="0">
                <a:cs typeface="Arial"/>
                <a:sym typeface="Arial"/>
              </a:rPr>
              <a:t>Random Forests perform implicit feature selection and provide a pretty good indicator of feature importance.</a:t>
            </a:r>
            <a:endParaRPr sz="1200" dirty="0">
              <a:cs typeface="Arial"/>
              <a:sym typeface="Arial"/>
            </a:endParaRPr>
          </a:p>
          <a:p>
            <a:pPr marL="457200" lvl="0" indent="-311150" algn="l" rtl="0">
              <a:spcBef>
                <a:spcPts val="0"/>
              </a:spcBef>
              <a:spcAft>
                <a:spcPts val="0"/>
              </a:spcAft>
              <a:buClr>
                <a:srgbClr val="333333"/>
              </a:buClr>
              <a:buSzPts val="1300"/>
              <a:buChar char="●"/>
            </a:pPr>
            <a:r>
              <a:rPr lang="en" sz="1200" dirty="0">
                <a:cs typeface="Arial"/>
                <a:sym typeface="Arial"/>
              </a:rPr>
              <a:t>Random Forests are very quick to train. The random feature sub-setting that aims at diversifying individual trees, is at the same time a great performance optimization.</a:t>
            </a:r>
            <a:endParaRPr sz="1200" dirty="0">
              <a:cs typeface="Arial"/>
              <a:sym typeface="Arial"/>
            </a:endParaRPr>
          </a:p>
          <a:p>
            <a:pPr marL="457200" lvl="0" indent="-311150" algn="l" rtl="0">
              <a:spcBef>
                <a:spcPts val="0"/>
              </a:spcBef>
              <a:spcAft>
                <a:spcPts val="0"/>
              </a:spcAft>
              <a:buClr>
                <a:srgbClr val="333333"/>
              </a:buClr>
              <a:buSzPts val="1300"/>
              <a:buChar char="●"/>
            </a:pPr>
            <a:r>
              <a:rPr lang="en" sz="1200" dirty="0">
                <a:cs typeface="Arial"/>
                <a:sym typeface="Arial"/>
              </a:rPr>
              <a:t>Random Forest are not very sensitive to hyper-parameters</a:t>
            </a:r>
            <a:endParaRPr sz="1200" dirty="0">
              <a:cs typeface="Arial"/>
              <a:sym typeface="Arial"/>
            </a:endParaRPr>
          </a:p>
          <a:p>
            <a:pPr marL="457200" lvl="0" indent="-311150" algn="l" rtl="0">
              <a:spcBef>
                <a:spcPts val="0"/>
              </a:spcBef>
              <a:spcAft>
                <a:spcPts val="0"/>
              </a:spcAft>
              <a:buClr>
                <a:srgbClr val="333333"/>
              </a:buClr>
              <a:buSzPts val="1300"/>
              <a:buChar char="●"/>
            </a:pPr>
            <a:r>
              <a:rPr lang="en" sz="1200" dirty="0">
                <a:cs typeface="Arial"/>
                <a:sym typeface="Arial"/>
              </a:rPr>
              <a:t>Random Forests can be easily grown in parallel. The same cannot be said about boosted models or large neural networks.</a:t>
            </a:r>
            <a:endParaRPr sz="1200" dirty="0">
              <a:cs typeface="Arial"/>
              <a:sym typeface="Arial"/>
            </a:endParaRPr>
          </a:p>
          <a:p>
            <a:pPr marL="0" lvl="0" indent="0" algn="l" rtl="0">
              <a:spcBef>
                <a:spcPts val="900"/>
              </a:spcBef>
              <a:spcAft>
                <a:spcPts val="1600"/>
              </a:spcAft>
              <a:buNone/>
            </a:pPr>
            <a:endParaRPr dirty="0"/>
          </a:p>
        </p:txBody>
      </p:sp>
      <p:pic>
        <p:nvPicPr>
          <p:cNvPr id="125" name="Google Shape;125;p19"/>
          <p:cNvPicPr preferRelativeResize="0"/>
          <p:nvPr/>
        </p:nvPicPr>
        <p:blipFill>
          <a:blip r:embed="rId3">
            <a:alphaModFix/>
          </a:blip>
          <a:stretch>
            <a:fillRect/>
          </a:stretch>
        </p:blipFill>
        <p:spPr>
          <a:xfrm>
            <a:off x="3195350" y="3597100"/>
            <a:ext cx="3438525" cy="1445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Input Data</a:t>
            </a:r>
            <a:endParaRPr/>
          </a:p>
        </p:txBody>
      </p:sp>
      <p:sp>
        <p:nvSpPr>
          <p:cNvPr id="131" name="Google Shape;131;p20"/>
          <p:cNvSpPr txBox="1">
            <a:spLocks noGrp="1"/>
          </p:cNvSpPr>
          <p:nvPr>
            <p:ph type="body" idx="1"/>
          </p:nvPr>
        </p:nvSpPr>
        <p:spPr>
          <a:xfrm>
            <a:off x="729450" y="2078875"/>
            <a:ext cx="7688700" cy="274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a:t>
            </a:r>
            <a:r>
              <a:rPr lang="en" sz="1400" dirty="0"/>
              <a:t>nput data : Year 2017’s data was taken as input.</a:t>
            </a:r>
            <a:endParaRPr sz="1400" dirty="0"/>
          </a:p>
          <a:p>
            <a:pPr marL="0" lvl="0" indent="0" algn="l" rtl="0">
              <a:spcBef>
                <a:spcPts val="1600"/>
              </a:spcBef>
              <a:spcAft>
                <a:spcPts val="1600"/>
              </a:spcAft>
              <a:buNone/>
            </a:pPr>
            <a:r>
              <a:rPr lang="en" sz="1400" dirty="0"/>
              <a:t>Factors influencing the trigger of fire: temperature, dew, slope, visibility(fog, smoke, smog), wind speed, precipitation, pressure etc.</a:t>
            </a:r>
            <a:endParaRPr sz="1400" dirty="0"/>
          </a:p>
        </p:txBody>
      </p:sp>
      <p:pic>
        <p:nvPicPr>
          <p:cNvPr id="132" name="Google Shape;132;p20"/>
          <p:cNvPicPr preferRelativeResize="0"/>
          <p:nvPr/>
        </p:nvPicPr>
        <p:blipFill>
          <a:blip r:embed="rId3">
            <a:alphaModFix/>
          </a:blip>
          <a:stretch>
            <a:fillRect/>
          </a:stretch>
        </p:blipFill>
        <p:spPr>
          <a:xfrm>
            <a:off x="816350" y="3184425"/>
            <a:ext cx="5827074" cy="1490650"/>
          </a:xfrm>
          <a:prstGeom prst="rect">
            <a:avLst/>
          </a:prstGeom>
          <a:noFill/>
          <a:ln>
            <a:noFill/>
          </a:ln>
        </p:spPr>
      </p:pic>
      <p:pic>
        <p:nvPicPr>
          <p:cNvPr id="133" name="Google Shape;133;p20"/>
          <p:cNvPicPr preferRelativeResize="0"/>
          <p:nvPr/>
        </p:nvPicPr>
        <p:blipFill>
          <a:blip r:embed="rId4">
            <a:alphaModFix/>
          </a:blip>
          <a:stretch>
            <a:fillRect/>
          </a:stretch>
        </p:blipFill>
        <p:spPr>
          <a:xfrm>
            <a:off x="6643425" y="3208050"/>
            <a:ext cx="2060200" cy="1407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 Processing</a:t>
            </a:r>
            <a:endParaRPr/>
          </a:p>
        </p:txBody>
      </p:sp>
      <p:sp>
        <p:nvSpPr>
          <p:cNvPr id="139" name="Google Shape;139;p2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Missing Values: Missing values were handled by using the mean value strategy.</a:t>
            </a:r>
            <a:endParaRPr dirty="0"/>
          </a:p>
          <a:p>
            <a:pPr marL="0" lvl="0" indent="0" algn="l" rtl="0">
              <a:spcBef>
                <a:spcPts val="1600"/>
              </a:spcBef>
              <a:spcAft>
                <a:spcPts val="0"/>
              </a:spcAft>
              <a:buNone/>
            </a:pPr>
            <a:r>
              <a:rPr lang="en" dirty="0"/>
              <a:t>Normalization: </a:t>
            </a:r>
            <a:r>
              <a:rPr lang="en" dirty="0" err="1"/>
              <a:t>sklearn’s</a:t>
            </a:r>
            <a:r>
              <a:rPr lang="en" dirty="0"/>
              <a:t> Normalizer was used for normalization.</a:t>
            </a:r>
            <a:endParaRPr dirty="0"/>
          </a:p>
          <a:p>
            <a:pPr marL="0" lvl="0" indent="0" algn="l" rtl="0">
              <a:spcBef>
                <a:spcPts val="1600"/>
              </a:spcBef>
              <a:spcAft>
                <a:spcPts val="0"/>
              </a:spcAft>
              <a:buNone/>
            </a:pPr>
            <a:r>
              <a:rPr lang="en" dirty="0"/>
              <a:t>The following features were found to be most important for correlation:</a:t>
            </a: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pic>
        <p:nvPicPr>
          <p:cNvPr id="140" name="Google Shape;140;p21"/>
          <p:cNvPicPr preferRelativeResize="0"/>
          <p:nvPr/>
        </p:nvPicPr>
        <p:blipFill>
          <a:blip r:embed="rId3">
            <a:alphaModFix/>
          </a:blip>
          <a:stretch>
            <a:fillRect/>
          </a:stretch>
        </p:blipFill>
        <p:spPr>
          <a:xfrm>
            <a:off x="2598075" y="3290550"/>
            <a:ext cx="2130100" cy="1336950"/>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1608</Words>
  <Application>Microsoft Macintosh PowerPoint</Application>
  <PresentationFormat>On-screen Show (16:9)</PresentationFormat>
  <Paragraphs>150</Paragraphs>
  <Slides>37</Slides>
  <Notes>37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Courier New</vt:lpstr>
      <vt:lpstr>Latha</vt:lpstr>
      <vt:lpstr>Georgia</vt:lpstr>
      <vt:lpstr>Raleway</vt:lpstr>
      <vt:lpstr>Lora</vt:lpstr>
      <vt:lpstr>Lato</vt:lpstr>
      <vt:lpstr>Streamline</vt:lpstr>
      <vt:lpstr>CMPE 257 - Wildfire Prediction Using Machine Learning</vt:lpstr>
      <vt:lpstr>Team</vt:lpstr>
      <vt:lpstr>Introduction</vt:lpstr>
      <vt:lpstr>Scope of the Presentation</vt:lpstr>
      <vt:lpstr>Dimensions Used</vt:lpstr>
      <vt:lpstr>Dimension 1 - Weather</vt:lpstr>
      <vt:lpstr>Model 1 - Random Forest</vt:lpstr>
      <vt:lpstr>Input Data</vt:lpstr>
      <vt:lpstr>Pre Processing</vt:lpstr>
      <vt:lpstr>Output and Plots</vt:lpstr>
      <vt:lpstr>Model 2 - Logistic Regression</vt:lpstr>
      <vt:lpstr>Logistic Regression - Input Data</vt:lpstr>
      <vt:lpstr>Logistic Regression - Pre Processing</vt:lpstr>
      <vt:lpstr>Logistic Regression - Pre Processing </vt:lpstr>
      <vt:lpstr>Why Logistic Regression?</vt:lpstr>
      <vt:lpstr>Output and Plots</vt:lpstr>
      <vt:lpstr>Statistics</vt:lpstr>
      <vt:lpstr>PowerPoint Presentation</vt:lpstr>
      <vt:lpstr>Dimension 2 - Satellite Images</vt:lpstr>
      <vt:lpstr>CNN-MODEL SELECTION JUSTIFICATION</vt:lpstr>
      <vt:lpstr>CONVOLUTIONAL NEURAL NETWORK</vt:lpstr>
      <vt:lpstr>MODEL TRAINING PROCESS </vt:lpstr>
      <vt:lpstr>MODEL TRAINING PROCESS</vt:lpstr>
      <vt:lpstr>MODEL TRAINING PROCESS</vt:lpstr>
      <vt:lpstr>Model 4 - Faster R-CNN </vt:lpstr>
      <vt:lpstr>Input Data</vt:lpstr>
      <vt:lpstr>Labeling</vt:lpstr>
      <vt:lpstr>Input Data</vt:lpstr>
      <vt:lpstr>Pre Processing</vt:lpstr>
      <vt:lpstr>Why Faster R-CNN</vt:lpstr>
      <vt:lpstr>Why Faster R-CNN?</vt:lpstr>
      <vt:lpstr>Other methods tried</vt:lpstr>
      <vt:lpstr>Output</vt:lpstr>
      <vt:lpstr>Output...contd</vt:lpstr>
      <vt:lpstr>Project Workflow</vt:lpstr>
      <vt:lpstr>Conclusion</vt:lpstr>
      <vt:lpstr>Further Research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CMPE 257 - Wildfire Prediction Using Machine Learning</dc:title>
  <cp:lastModifiedBy>Shalu Rani</cp:lastModifiedBy>
  <cp:revision>1</cp:revision>
  <dcterms:modified xsi:type="dcterms:W3CDTF">2019-04-27T06:52:37Z</dcterms:modified>
</cp:coreProperties>
</file>